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56" r:id="rId3"/>
    <p:sldId id="361" r:id="rId4"/>
    <p:sldId id="257" r:id="rId5"/>
    <p:sldId id="285" r:id="rId6"/>
    <p:sldId id="302" r:id="rId7"/>
    <p:sldId id="258" r:id="rId8"/>
    <p:sldId id="274" r:id="rId9"/>
    <p:sldId id="265" r:id="rId10"/>
    <p:sldId id="357" r:id="rId11"/>
    <p:sldId id="275" r:id="rId12"/>
    <p:sldId id="267" r:id="rId13"/>
    <p:sldId id="259" r:id="rId14"/>
    <p:sldId id="260" r:id="rId15"/>
    <p:sldId id="261" r:id="rId16"/>
    <p:sldId id="268" r:id="rId17"/>
    <p:sldId id="272" r:id="rId18"/>
    <p:sldId id="326" r:id="rId19"/>
    <p:sldId id="327" r:id="rId20"/>
    <p:sldId id="328" r:id="rId21"/>
    <p:sldId id="329" r:id="rId22"/>
    <p:sldId id="363" r:id="rId23"/>
    <p:sldId id="364" r:id="rId24"/>
    <p:sldId id="365" r:id="rId25"/>
    <p:sldId id="366" r:id="rId26"/>
    <p:sldId id="367" r:id="rId27"/>
    <p:sldId id="368" r:id="rId28"/>
    <p:sldId id="369" r:id="rId29"/>
    <p:sldId id="37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55548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26814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ED4985-6ACC-4E6A-89E8-688DFE39FDEE}"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1006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55124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ED4985-6ACC-4E6A-89E8-688DFE39FDEE}"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242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215079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126583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407738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23490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208089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372515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7383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1952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394956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6401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EE3E0C-874D-4EED-BC30-C01BED0E98B6}" type="datetimeFigureOut">
              <a:rPr lang="ru-RU" smtClean="0"/>
              <a:pPr/>
              <a:t>03.03.2021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ED4985-6ACC-4E6A-89E8-688DFE39FDEE}" type="slidenum">
              <a:rPr lang="ru-RU" smtClean="0"/>
              <a:pPr/>
              <a:t>‹#›</a:t>
            </a:fld>
            <a:endParaRPr lang="ru-RU"/>
          </a:p>
        </p:txBody>
      </p:sp>
    </p:spTree>
    <p:extLst>
      <p:ext uri="{BB962C8B-B14F-4D97-AF65-F5344CB8AC3E}">
        <p14:creationId xmlns:p14="http://schemas.microsoft.com/office/powerpoint/2010/main" val="168265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EE3E0C-874D-4EED-BC30-C01BED0E98B6}" type="datetimeFigureOut">
              <a:rPr lang="ru-RU" smtClean="0"/>
              <a:pPr/>
              <a:t>03.03.2021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ED4985-6ACC-4E6A-89E8-688DFE39FDEE}" type="slidenum">
              <a:rPr lang="ru-RU" smtClean="0"/>
              <a:pPr/>
              <a:t>‹#›</a:t>
            </a:fld>
            <a:endParaRPr lang="ru-RU"/>
          </a:p>
        </p:txBody>
      </p:sp>
    </p:spTree>
    <p:extLst>
      <p:ext uri="{BB962C8B-B14F-4D97-AF65-F5344CB8AC3E}">
        <p14:creationId xmlns:p14="http://schemas.microsoft.com/office/powerpoint/2010/main" val="2651336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aryedorogi.minsk-region.by/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3.jpeg"/><Relationship Id="rId5" Type="http://schemas.microsoft.com/office/2007/relationships/hdphoto" Target="../media/hdphoto9.wdp"/><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taryedorogi.minsk-region.by/ru/centr_remesel-ru/" TargetMode="External"/><Relationship Id="rId1" Type="http://schemas.openxmlformats.org/officeDocument/2006/relationships/slideLayout" Target="../slideLayouts/slideLayout8.xml"/><Relationship Id="rId6" Type="http://schemas.microsoft.com/office/2007/relationships/hdphoto" Target="../media/hdphoto12.wdp"/><Relationship Id="rId5" Type="http://schemas.openxmlformats.org/officeDocument/2006/relationships/image" Target="../media/image15.png"/><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7.jpeg"/><Relationship Id="rId1" Type="http://schemas.openxmlformats.org/officeDocument/2006/relationships/slideLayout" Target="../slideLayouts/slideLayout8.xml"/><Relationship Id="rId5" Type="http://schemas.microsoft.com/office/2007/relationships/hdphoto" Target="../media/hdphoto15.wdp"/><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2.jpeg"/><Relationship Id="rId1" Type="http://schemas.openxmlformats.org/officeDocument/2006/relationships/slideLayout" Target="../slideLayouts/slideLayout8.xml"/><Relationship Id="rId5" Type="http://schemas.microsoft.com/office/2007/relationships/hdphoto" Target="../media/hdphoto20.wdp"/><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2.wdp"/><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microsoft.com/office/2007/relationships/hdphoto" Target="../media/hdphoto23.wdp"/><Relationship Id="rId7" Type="http://schemas.microsoft.com/office/2007/relationships/hdphoto" Target="../media/hdphoto25.wdp"/><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png"/><Relationship Id="rId5" Type="http://schemas.microsoft.com/office/2007/relationships/hdphoto" Target="../media/hdphoto24.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6.wdp"/><Relationship Id="rId7" Type="http://schemas.microsoft.com/office/2007/relationships/hdphoto" Target="../media/hdphoto28.wdp"/><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image" Target="../media/image31.jpeg"/><Relationship Id="rId5" Type="http://schemas.microsoft.com/office/2007/relationships/hdphoto" Target="../media/hdphoto27.wdp"/><Relationship Id="rId4" Type="http://schemas.openxmlformats.org/officeDocument/2006/relationships/image" Target="../media/image30.png"/><Relationship Id="rId9" Type="http://schemas.microsoft.com/office/2007/relationships/hdphoto" Target="../media/hdphoto29.wdp"/></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staryedorogi.minsk-region.by/ru/7chudo-ru/"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3.jpeg"/><Relationship Id="rId1" Type="http://schemas.openxmlformats.org/officeDocument/2006/relationships/slideLayout" Target="../slideLayouts/slideLayout8.xml"/><Relationship Id="rId5" Type="http://schemas.microsoft.com/office/2007/relationships/hdphoto" Target="../media/hdphoto31.wdp"/><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33.wdp"/><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34.wdp"/><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microsoft.com/office/2007/relationships/hdphoto" Target="../media/hdphoto37.wdp"/><Relationship Id="rId2" Type="http://schemas.openxmlformats.org/officeDocument/2006/relationships/image" Target="../media/image40.jpeg"/><Relationship Id="rId1" Type="http://schemas.openxmlformats.org/officeDocument/2006/relationships/slideLayout" Target="../slideLayouts/slideLayout8.xml"/><Relationship Id="rId5" Type="http://schemas.microsoft.com/office/2007/relationships/hdphoto" Target="../media/hdphoto38.wdp"/><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13" Type="http://schemas.microsoft.com/office/2007/relationships/hdphoto" Target="../media/hdphoto5.wdp"/><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hyperlink" Target="http://starodor.museum.by/" TargetMode="External"/><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jpeg"/><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arodor.museum.by/node/46896" TargetMode="External"/><Relationship Id="rId1" Type="http://schemas.openxmlformats.org/officeDocument/2006/relationships/slideLayout" Target="../slideLayouts/slideLayout8.xml"/><Relationship Id="rId6" Type="http://schemas.microsoft.com/office/2007/relationships/hdphoto" Target="../media/hdphoto7.wdp"/><Relationship Id="rId5" Type="http://schemas.openxmlformats.org/officeDocument/2006/relationships/image" Target="../media/image10.jpe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51904" y="755073"/>
            <a:ext cx="8915399" cy="2262781"/>
          </a:xfrm>
        </p:spPr>
        <p:txBody>
          <a:bodyPr/>
          <a:lstStyle/>
          <a:p>
            <a:r>
              <a:rPr lang="ru-RU" dirty="0" smtClean="0">
                <a:hlinkClick r:id="rId2"/>
              </a:rPr>
              <a:t>Стародорожский район</a:t>
            </a:r>
            <a:endParaRPr lang="ru-RU" dirty="0"/>
          </a:p>
        </p:txBody>
      </p:sp>
      <p:sp>
        <p:nvSpPr>
          <p:cNvPr id="3" name="Подзаголовок 2"/>
          <p:cNvSpPr>
            <a:spLocks noGrp="1"/>
          </p:cNvSpPr>
          <p:nvPr>
            <p:ph type="subTitle" idx="1"/>
          </p:nvPr>
        </p:nvSpPr>
        <p:spPr/>
        <p:txBody>
          <a:bodyPr/>
          <a:lstStyle/>
          <a:p>
            <a:r>
              <a:rPr lang="ru-RU" dirty="0" smtClean="0"/>
              <a:t> </a:t>
            </a:r>
          </a:p>
          <a:p>
            <a:endParaRPr lang="ru-RU" dirty="0"/>
          </a:p>
        </p:txBody>
      </p:sp>
    </p:spTree>
    <p:extLst>
      <p:ext uri="{BB962C8B-B14F-4D97-AF65-F5344CB8AC3E}">
        <p14:creationId xmlns:p14="http://schemas.microsoft.com/office/powerpoint/2010/main" val="897941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5782" y="446088"/>
            <a:ext cx="4168629" cy="976312"/>
          </a:xfrm>
        </p:spPr>
        <p:txBody>
          <a:bodyPr>
            <a:normAutofit/>
          </a:bodyPr>
          <a:lstStyle/>
          <a:p>
            <a:pPr algn="ctr"/>
            <a:r>
              <a:rPr lang="ru-RU" b="1" dirty="0" smtClean="0"/>
              <a:t>Ткачество – мост от предков </a:t>
            </a:r>
            <a:br>
              <a:rPr lang="ru-RU" b="1" dirty="0" smtClean="0"/>
            </a:br>
            <a:r>
              <a:rPr lang="ru-RU" b="1" dirty="0" smtClean="0"/>
              <a:t>к будущим поколениям</a:t>
            </a:r>
            <a:endParaRPr lang="ru-RU" b="1" dirty="0"/>
          </a:p>
        </p:txBody>
      </p:sp>
      <p:sp>
        <p:nvSpPr>
          <p:cNvPr id="4" name="Текст 3"/>
          <p:cNvSpPr>
            <a:spLocks noGrp="1"/>
          </p:cNvSpPr>
          <p:nvPr>
            <p:ph type="body" sz="half" idx="2"/>
          </p:nvPr>
        </p:nvSpPr>
        <p:spPr>
          <a:xfrm>
            <a:off x="1787237" y="1598613"/>
            <a:ext cx="4336472" cy="4262436"/>
          </a:xfrm>
        </p:spPr>
        <p:txBody>
          <a:bodyPr>
            <a:normAutofit lnSpcReduction="10000"/>
          </a:bodyPr>
          <a:lstStyle/>
          <a:p>
            <a:pPr algn="just"/>
            <a:r>
              <a:rPr lang="ru-RU" dirty="0" err="1" smtClean="0"/>
              <a:t>Стародорожская</a:t>
            </a:r>
            <a:r>
              <a:rPr lang="ru-RU" dirty="0" smtClean="0"/>
              <a:t> земля издавна славится мастерами и умельцами, которые создают настоящие шедевры, сохраняют и передают молодому поколению жемчужины национальной культуры. </a:t>
            </a:r>
          </a:p>
          <a:p>
            <a:pPr algn="just"/>
            <a:r>
              <a:rPr lang="ru-RU" dirty="0" smtClean="0"/>
              <a:t>Ткачество является традиционным ремеслом, которым издревле занимались жители </a:t>
            </a:r>
            <a:r>
              <a:rPr lang="ru-RU" dirty="0" err="1" smtClean="0"/>
              <a:t>Стародорожчины</a:t>
            </a:r>
            <a:r>
              <a:rPr lang="ru-RU" dirty="0" smtClean="0"/>
              <a:t>. Основными техниками ткачества являются </a:t>
            </a:r>
            <a:r>
              <a:rPr lang="ru-RU" dirty="0"/>
              <a:t>техника </a:t>
            </a:r>
            <a:r>
              <a:rPr lang="ru-RU" dirty="0" err="1" smtClean="0"/>
              <a:t>четырехремизного</a:t>
            </a:r>
            <a:r>
              <a:rPr lang="ru-RU" dirty="0" smtClean="0"/>
              <a:t> </a:t>
            </a:r>
            <a:r>
              <a:rPr lang="ru-RU" dirty="0" err="1" smtClean="0"/>
              <a:t>двухуточного</a:t>
            </a:r>
            <a:r>
              <a:rPr lang="ru-RU" dirty="0" smtClean="0"/>
              <a:t> ткачества и переборная. Применяются геометрические и растительные орнаменты с богатой цветовой композицией. </a:t>
            </a:r>
          </a:p>
          <a:p>
            <a:pPr algn="just"/>
            <a:r>
              <a:rPr lang="ru-RU" dirty="0" smtClean="0"/>
              <a:t>Глубокие корни на </a:t>
            </a:r>
            <a:r>
              <a:rPr lang="ru-RU" dirty="0" err="1" smtClean="0"/>
              <a:t>Стародорожчине</a:t>
            </a:r>
            <a:r>
              <a:rPr lang="ru-RU" dirty="0" smtClean="0"/>
              <a:t> имеет не только ткачество, но и изготовление поясов. На территории района широко распространена техника изготовления поясов на квадратных дощечках с четырьмя отверстиями. </a:t>
            </a:r>
            <a:endParaRPr lang="ru-RU" dirty="0"/>
          </a:p>
        </p:txBody>
      </p:sp>
      <p:pic>
        <p:nvPicPr>
          <p:cNvPr id="5" name="Объект 4"/>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489205" y="4174145"/>
            <a:ext cx="4049486" cy="2324213"/>
          </a:xfrm>
          <a:prstGeom prst="rect">
            <a:avLst/>
          </a:prstGeom>
          <a:ln>
            <a:noFill/>
          </a:ln>
          <a:effectLst>
            <a:softEdge rad="112500"/>
          </a:effectLst>
        </p:spPr>
      </p:pic>
      <p:pic>
        <p:nvPicPr>
          <p:cNvPr id="7" name="Рисунок 6"/>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489205" y="150356"/>
            <a:ext cx="4554264" cy="2561774"/>
          </a:xfrm>
          <a:prstGeom prst="rect">
            <a:avLst/>
          </a:prstGeom>
          <a:ln>
            <a:noFill/>
          </a:ln>
          <a:effectLst>
            <a:softEdge rad="112500"/>
          </a:effectLst>
        </p:spPr>
      </p:pic>
      <p:pic>
        <p:nvPicPr>
          <p:cNvPr id="6" name="Рисунок 5"/>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699169" y="2200594"/>
            <a:ext cx="4049486" cy="2277836"/>
          </a:xfrm>
          <a:prstGeom prst="rect">
            <a:avLst/>
          </a:prstGeom>
          <a:ln>
            <a:noFill/>
          </a:ln>
          <a:effectLst>
            <a:softEdge rad="112500"/>
          </a:effectLst>
        </p:spPr>
      </p:pic>
    </p:spTree>
    <p:extLst>
      <p:ext uri="{BB962C8B-B14F-4D97-AF65-F5344CB8AC3E}">
        <p14:creationId xmlns:p14="http://schemas.microsoft.com/office/powerpoint/2010/main" val="290410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be-BY" b="1" dirty="0">
                <a:hlinkClick r:id="rId2"/>
              </a:rPr>
              <a:t>ГУК “Стародорожский центр ремесел</a:t>
            </a:r>
            <a:r>
              <a:rPr lang="be-BY" b="1" dirty="0" smtClean="0">
                <a:hlinkClick r:id="rId2"/>
              </a:rPr>
              <a:t>”</a:t>
            </a:r>
            <a:endParaRPr lang="ru-RU" b="1" dirty="0"/>
          </a:p>
        </p:txBody>
      </p:sp>
      <p:pic>
        <p:nvPicPr>
          <p:cNvPr id="7" name="Объект 6"/>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8247177" y="3800641"/>
            <a:ext cx="3803651" cy="261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112580" y="1598613"/>
            <a:ext cx="3981832" cy="4262436"/>
          </a:xfrm>
        </p:spPr>
        <p:txBody>
          <a:bodyPr>
            <a:normAutofit/>
          </a:bodyPr>
          <a:lstStyle/>
          <a:p>
            <a:pPr algn="just"/>
            <a:r>
              <a:rPr lang="be-BY" dirty="0" smtClean="0"/>
              <a:t>	</a:t>
            </a:r>
          </a:p>
          <a:p>
            <a:pPr algn="just"/>
            <a:r>
              <a:rPr lang="be-BY" dirty="0" smtClean="0"/>
              <a:t>Районный центр ремёсел открыт в 1997 году. </a:t>
            </a:r>
            <a:r>
              <a:rPr lang="be-BY" dirty="0"/>
              <a:t>Г</a:t>
            </a:r>
            <a:r>
              <a:rPr lang="be-BY" dirty="0" smtClean="0"/>
              <a:t>лавные задачи – беречь и развивать лучшие традиции народных промыслов, поддерживать народных мастеров, приобщать детей и взрослых к истокам народного ткачества. В центре работают 8 клубных формирований, два из них имеют почетное звание “</a:t>
            </a:r>
            <a:r>
              <a:rPr lang="be-BY" dirty="0"/>
              <a:t>Народный самодеятельный коллектив”. </a:t>
            </a:r>
            <a:r>
              <a:rPr lang="be-BY" dirty="0" smtClean="0"/>
              <a:t>	Изделия стародорожских ткачей пользуются популярностью у многих любителей народного творчества.</a:t>
            </a:r>
            <a:r>
              <a:rPr lang="ru-RU" dirty="0"/>
              <a:t>	</a:t>
            </a:r>
            <a:r>
              <a:rPr lang="ru-RU" dirty="0" smtClean="0"/>
              <a:t>	В центре ремесел открыта сувенирная лавка.</a:t>
            </a:r>
            <a:endParaRPr lang="be-BY" dirty="0" smtClean="0"/>
          </a:p>
        </p:txBody>
      </p:sp>
      <p:pic>
        <p:nvPicPr>
          <p:cNvPr id="1026" name="Picture 2"/>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7757001" y="228595"/>
            <a:ext cx="3742644" cy="2128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6290440" y="1718441"/>
            <a:ext cx="3337883" cy="33877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59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7496" y="475116"/>
            <a:ext cx="3505199" cy="976312"/>
          </a:xfrm>
        </p:spPr>
        <p:txBody>
          <a:bodyPr/>
          <a:lstStyle/>
          <a:p>
            <a:pPr algn="ctr"/>
            <a:r>
              <a:rPr lang="ru-RU" b="1" dirty="0" smtClean="0"/>
              <a:t>«</a:t>
            </a:r>
            <a:r>
              <a:rPr lang="ru-RU" b="1" dirty="0" err="1" smtClean="0"/>
              <a:t>Рухаўскія</a:t>
            </a:r>
            <a:r>
              <a:rPr lang="ru-RU" b="1" dirty="0" smtClean="0"/>
              <a:t> </a:t>
            </a:r>
            <a:r>
              <a:rPr lang="ru-RU" b="1" dirty="0" err="1" smtClean="0"/>
              <a:t>дываны</a:t>
            </a:r>
            <a:r>
              <a:rPr lang="ru-RU" b="1" dirty="0" smtClean="0"/>
              <a:t>»</a:t>
            </a:r>
            <a:endParaRPr lang="ru-RU" b="1" dirty="0"/>
          </a:p>
        </p:txBody>
      </p:sp>
      <p:sp>
        <p:nvSpPr>
          <p:cNvPr id="4" name="Текст 3"/>
          <p:cNvSpPr>
            <a:spLocks noGrp="1"/>
          </p:cNvSpPr>
          <p:nvPr>
            <p:ph type="body" sz="half" idx="2"/>
          </p:nvPr>
        </p:nvSpPr>
        <p:spPr>
          <a:xfrm>
            <a:off x="1925782" y="1598613"/>
            <a:ext cx="4168629" cy="4453844"/>
          </a:xfrm>
        </p:spPr>
        <p:txBody>
          <a:bodyPr>
            <a:normAutofit/>
          </a:bodyPr>
          <a:lstStyle/>
          <a:p>
            <a:pPr algn="just"/>
            <a:r>
              <a:rPr lang="ru-RU" dirty="0"/>
              <a:t>В 50-е годы </a:t>
            </a:r>
            <a:r>
              <a:rPr lang="en-US" dirty="0"/>
              <a:t>XX </a:t>
            </a:r>
            <a:r>
              <a:rPr lang="be-BY" dirty="0"/>
              <a:t>ве</a:t>
            </a:r>
            <a:r>
              <a:rPr lang="ru-RU" dirty="0"/>
              <a:t>ка </a:t>
            </a:r>
            <a:r>
              <a:rPr lang="ru-RU" dirty="0" smtClean="0"/>
              <a:t> мастерицы </a:t>
            </a:r>
            <a:r>
              <a:rPr lang="ru-RU" dirty="0"/>
              <a:t>из д. </a:t>
            </a:r>
            <a:r>
              <a:rPr lang="ru-RU" dirty="0" err="1"/>
              <a:t>Рухово</a:t>
            </a:r>
            <a:r>
              <a:rPr lang="ru-RU" dirty="0"/>
              <a:t> </a:t>
            </a:r>
            <a:r>
              <a:rPr lang="ru-RU" dirty="0" smtClean="0"/>
              <a:t>придумали </a:t>
            </a:r>
            <a:r>
              <a:rPr lang="ru-RU" dirty="0"/>
              <a:t>оригинальный способ украшать дома – так появились </a:t>
            </a:r>
            <a:r>
              <a:rPr lang="ru-RU" dirty="0" err="1"/>
              <a:t>руховские</a:t>
            </a:r>
            <a:r>
              <a:rPr lang="ru-RU" dirty="0"/>
              <a:t> ковры. П</a:t>
            </a:r>
            <a:r>
              <a:rPr lang="ru-RU" dirty="0" smtClean="0"/>
              <a:t>редставляют собой настенные панно разных размеров, </a:t>
            </a:r>
            <a:r>
              <a:rPr lang="ru-RU" dirty="0"/>
              <a:t>декорированные аппликацией из разноцветной соломки по черной </a:t>
            </a:r>
            <a:r>
              <a:rPr lang="ru-RU" dirty="0" smtClean="0"/>
              <a:t>ткани. </a:t>
            </a:r>
            <a:r>
              <a:rPr lang="ru-RU" dirty="0"/>
              <a:t>Мотивы и узоры соломенных ковров отражали природу и окружение — букеты из луговых цветов, колосков, листьев клена и рябины, птицы, </a:t>
            </a:r>
            <a:r>
              <a:rPr lang="ru-RU" dirty="0" smtClean="0"/>
              <a:t>животные. Такими коврами обычно украшали углы дома или стены возле кроватей.				</a:t>
            </a:r>
            <a:endParaRPr lang="ru-RU" dirty="0"/>
          </a:p>
          <a:p>
            <a:pPr algn="just"/>
            <a:r>
              <a:rPr lang="ru-RU" dirty="0" smtClean="0"/>
              <a:t>В </a:t>
            </a:r>
            <a:r>
              <a:rPr lang="ru-RU" dirty="0"/>
              <a:t>настоящий момент </a:t>
            </a:r>
            <a:r>
              <a:rPr lang="ru-RU" dirty="0" smtClean="0"/>
              <a:t>техника  </a:t>
            </a:r>
            <a:r>
              <a:rPr lang="ru-RU" dirty="0"/>
              <a:t>создания </a:t>
            </a:r>
            <a:r>
              <a:rPr lang="ru-RU" dirty="0" err="1" smtClean="0"/>
              <a:t>руховских</a:t>
            </a:r>
            <a:r>
              <a:rPr lang="ru-RU" dirty="0" smtClean="0"/>
              <a:t> ковров включена </a:t>
            </a:r>
            <a:r>
              <a:rPr lang="ru-RU" dirty="0"/>
              <a:t>в список историко-культурных ценностей Республики Беларусь. В </a:t>
            </a:r>
            <a:r>
              <a:rPr lang="ru-RU" dirty="0" err="1"/>
              <a:t>Стародорожском</a:t>
            </a:r>
            <a:r>
              <a:rPr lang="ru-RU" dirty="0"/>
              <a:t> Центре ремесел изучают и преподают технику создания </a:t>
            </a:r>
            <a:r>
              <a:rPr lang="ru-RU" dirty="0" smtClean="0"/>
              <a:t>ковров</a:t>
            </a:r>
            <a:r>
              <a:rPr lang="ru-RU" dirty="0"/>
              <a:t>. </a:t>
            </a:r>
          </a:p>
        </p:txBody>
      </p:sp>
      <p:pic>
        <p:nvPicPr>
          <p:cNvPr id="6" name="Объект 5"/>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254338" y="719775"/>
            <a:ext cx="4296228" cy="25109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515102" y="3503943"/>
            <a:ext cx="4296228" cy="24166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2097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Исторические здания и достопримечательности</a:t>
            </a:r>
            <a:endParaRPr lang="ru-RU" dirty="0"/>
          </a:p>
        </p:txBody>
      </p:sp>
      <p:sp>
        <p:nvSpPr>
          <p:cNvPr id="3" name="Текст 2"/>
          <p:cNvSpPr>
            <a:spLocks noGrp="1"/>
          </p:cNvSpPr>
          <p:nvPr>
            <p:ph type="body" idx="1"/>
          </p:nvPr>
        </p:nvSpPr>
        <p:spPr/>
        <p:txBody>
          <a:bodyPr/>
          <a:lstStyle/>
          <a:p>
            <a:endParaRPr lang="ru-RU" dirty="0"/>
          </a:p>
        </p:txBody>
      </p:sp>
      <p:sp>
        <p:nvSpPr>
          <p:cNvPr id="4" name="Управляющая кнопка: домой 3">
            <a:hlinkClick r:id="rId2" action="ppaction://hlinksldjump" highlightClick="1"/>
          </p:cNvPr>
          <p:cNvSpPr/>
          <p:nvPr/>
        </p:nvSpPr>
        <p:spPr>
          <a:xfrm>
            <a:off x="11240814" y="5927834"/>
            <a:ext cx="788276" cy="725214"/>
          </a:xfrm>
          <a:prstGeom prst="actionButtonHom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solidFill>
            </a:endParaRPr>
          </a:p>
        </p:txBody>
      </p:sp>
    </p:spTree>
    <p:extLst>
      <p:ext uri="{BB962C8B-B14F-4D97-AF65-F5344CB8AC3E}">
        <p14:creationId xmlns:p14="http://schemas.microsoft.com/office/powerpoint/2010/main" val="157990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2234" y="489631"/>
            <a:ext cx="3505199" cy="976312"/>
          </a:xfrm>
        </p:spPr>
        <p:txBody>
          <a:bodyPr/>
          <a:lstStyle/>
          <a:p>
            <a:pPr algn="ctr"/>
            <a:r>
              <a:rPr lang="be-BY" b="1" dirty="0"/>
              <a:t>Железная </a:t>
            </a:r>
            <a:r>
              <a:rPr lang="be-BY" b="1" dirty="0" smtClean="0"/>
              <a:t>дорога</a:t>
            </a:r>
            <a:endParaRPr lang="ru-RU" b="1" dirty="0"/>
          </a:p>
        </p:txBody>
      </p:sp>
      <p:pic>
        <p:nvPicPr>
          <p:cNvPr id="5" name="Объект 4"/>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300000"/>
                    </a14:imgEffect>
                  </a14:imgLayer>
                </a14:imgProps>
              </a:ext>
              <a:ext uri="{28A0092B-C50C-407E-A947-70E740481C1C}">
                <a14:useLocalDpi xmlns:a14="http://schemas.microsoft.com/office/drawing/2010/main"/>
              </a:ext>
            </a:extLst>
          </a:blip>
          <a:stretch>
            <a:fillRect/>
          </a:stretch>
        </p:blipFill>
        <p:spPr>
          <a:xfrm>
            <a:off x="6881813" y="1629569"/>
            <a:ext cx="4064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2589212" y="1598613"/>
            <a:ext cx="3971245" cy="4395788"/>
          </a:xfrm>
        </p:spPr>
        <p:txBody>
          <a:bodyPr>
            <a:normAutofit/>
          </a:bodyPr>
          <a:lstStyle/>
          <a:p>
            <a:pPr algn="just"/>
            <a:r>
              <a:rPr lang="be-BY" dirty="0"/>
              <a:t>В 1894 году группа помещиков во главе с М.Я. Дараганом направила письмо Министру путей сообщения с просьбой о строительстве железнодорожной ветки от Осипович до Старых Дорог. В 1896 году начались строительные работы. Строительство шло быстро, и уже в конце года было открыто пассажирское и грузовое движение поездов</a:t>
            </a:r>
            <a:r>
              <a:rPr lang="be-BY" dirty="0" smtClean="0"/>
              <a:t>. </a:t>
            </a:r>
            <a:r>
              <a:rPr lang="ru-RU" dirty="0"/>
              <a:t>Для </a:t>
            </a:r>
            <a:r>
              <a:rPr lang="ru-RU" dirty="0" smtClean="0"/>
              <a:t>отстоя паровозов </a:t>
            </a:r>
            <a:r>
              <a:rPr lang="ru-RU" dirty="0"/>
              <a:t>и их экипировки на станции построили амбар, поворотный </a:t>
            </a:r>
            <a:r>
              <a:rPr lang="ru-RU" dirty="0" smtClean="0"/>
              <a:t>круг и </a:t>
            </a:r>
            <a:r>
              <a:rPr lang="ru-RU" dirty="0" err="1"/>
              <a:t>водообеспечение</a:t>
            </a:r>
            <a:r>
              <a:rPr lang="ru-RU" dirty="0"/>
              <a:t>.</a:t>
            </a:r>
            <a:r>
              <a:rPr lang="be-BY" dirty="0" smtClean="0"/>
              <a:t> </a:t>
            </a:r>
            <a:r>
              <a:rPr lang="be-BY" dirty="0"/>
              <a:t>В 1905 году началось строительство ветки до местечка Уречье протяженностью 28 верст, а в 1916 году </a:t>
            </a:r>
            <a:r>
              <a:rPr lang="be-BY" dirty="0" smtClean="0"/>
              <a:t>продлена </a:t>
            </a:r>
            <a:r>
              <a:rPr lang="be-BY" dirty="0"/>
              <a:t>до г. Слуцка. </a:t>
            </a:r>
            <a:r>
              <a:rPr lang="be-BY" dirty="0" smtClean="0"/>
              <a:t>Регулярное железнодорожное сообщение началось в 1936 году, когда появился первый поезд, ходящий по постоянному графику и перевозящий пассажиров, багаж и почту.</a:t>
            </a:r>
            <a:endParaRPr lang="ru-RU" dirty="0"/>
          </a:p>
          <a:p>
            <a:endParaRPr lang="ru-RU" dirty="0"/>
          </a:p>
        </p:txBody>
      </p:sp>
    </p:spTree>
    <p:extLst>
      <p:ext uri="{BB962C8B-B14F-4D97-AF65-F5344CB8AC3E}">
        <p14:creationId xmlns:p14="http://schemas.microsoft.com/office/powerpoint/2010/main" val="3433884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b="1" dirty="0"/>
              <a:t>Водонапорная </a:t>
            </a:r>
            <a:r>
              <a:rPr lang="be-BY" b="1" dirty="0" smtClean="0"/>
              <a:t>башня</a:t>
            </a:r>
            <a:endParaRPr lang="ru-RU" b="1" dirty="0"/>
          </a:p>
        </p:txBody>
      </p:sp>
      <p:pic>
        <p:nvPicPr>
          <p:cNvPr id="5" name="Объект 4"/>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323013" y="913684"/>
            <a:ext cx="5181600" cy="4479769"/>
          </a:xfrm>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pPr algn="just"/>
            <a:r>
              <a:rPr lang="be-BY" dirty="0"/>
              <a:t>История водонапорной башни берет начало в 1896 году, когда началось строительство железной дороги. П</a:t>
            </a:r>
            <a:r>
              <a:rPr lang="be-BY" dirty="0" smtClean="0"/>
              <a:t>остроена </a:t>
            </a:r>
            <a:r>
              <a:rPr lang="be-BY" dirty="0"/>
              <a:t>рядом со станцией и </a:t>
            </a:r>
            <a:r>
              <a:rPr lang="be-BY" dirty="0" smtClean="0"/>
              <a:t>предназначена </a:t>
            </a:r>
            <a:r>
              <a:rPr lang="be-BY" dirty="0"/>
              <a:t>для заправки паровозов водой и обеспечения пожарной </a:t>
            </a:r>
            <a:r>
              <a:rPr lang="be-BY" dirty="0" smtClean="0"/>
              <a:t>безопасности</a:t>
            </a:r>
            <a:r>
              <a:rPr lang="be-BY" dirty="0"/>
              <a:t>. Материалом для строительства служил красный кирпич, который изготавливали в Бобруйске по специальной технологии, обеспечивающей прочность конструкций. На сегодняшний день водонапорная башня является одним из наиболее </a:t>
            </a:r>
            <a:r>
              <a:rPr lang="be-BY" dirty="0" smtClean="0"/>
              <a:t>старинных </a:t>
            </a:r>
            <a:r>
              <a:rPr lang="be-BY" dirty="0"/>
              <a:t>зданий в городе, </a:t>
            </a:r>
            <a:r>
              <a:rPr lang="be-BY" dirty="0" smtClean="0"/>
              <a:t>находится </a:t>
            </a:r>
            <a:r>
              <a:rPr lang="be-BY" dirty="0"/>
              <a:t>в рабочем состоянии и может выполнять свои функции.</a:t>
            </a:r>
            <a:endParaRPr lang="ru-RU" dirty="0"/>
          </a:p>
          <a:p>
            <a:endParaRPr lang="ru-RU" dirty="0"/>
          </a:p>
        </p:txBody>
      </p:sp>
    </p:spTree>
    <p:extLst>
      <p:ext uri="{BB962C8B-B14F-4D97-AF65-F5344CB8AC3E}">
        <p14:creationId xmlns:p14="http://schemas.microsoft.com/office/powerpoint/2010/main" val="328825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b="1" dirty="0"/>
              <a:t>Храм святителя Николая Чудотворца</a:t>
            </a:r>
            <a:endParaRPr lang="ru-RU" b="1" dirty="0"/>
          </a:p>
        </p:txBody>
      </p:sp>
      <p:pic>
        <p:nvPicPr>
          <p:cNvPr id="7" name="Объект 6"/>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163290" y="817419"/>
            <a:ext cx="3501046" cy="4672300"/>
          </a:xfrm>
          <a:prstGeom prst="rect">
            <a:avLst/>
          </a:prstGeom>
          <a:ln>
            <a:noFill/>
          </a:ln>
          <a:effectLst>
            <a:softEdge rad="112500"/>
          </a:effectLst>
        </p:spPr>
      </p:pic>
      <p:sp>
        <p:nvSpPr>
          <p:cNvPr id="4" name="Текст 3"/>
          <p:cNvSpPr>
            <a:spLocks noGrp="1"/>
          </p:cNvSpPr>
          <p:nvPr>
            <p:ph type="body" sz="half" idx="2"/>
          </p:nvPr>
        </p:nvSpPr>
        <p:spPr>
          <a:xfrm>
            <a:off x="1872343" y="1598613"/>
            <a:ext cx="5080000" cy="4262436"/>
          </a:xfrm>
        </p:spPr>
        <p:txBody>
          <a:bodyPr>
            <a:normAutofit/>
          </a:bodyPr>
          <a:lstStyle/>
          <a:p>
            <a:pPr algn="just"/>
            <a:r>
              <a:rPr lang="be-BY" dirty="0"/>
              <a:t>Православный приход в г. Старые Дороги </a:t>
            </a:r>
            <a:r>
              <a:rPr lang="be-BY" dirty="0" smtClean="0"/>
              <a:t> </a:t>
            </a:r>
            <a:r>
              <a:rPr lang="be-BY" dirty="0"/>
              <a:t>основан в 1954 году, однако по причине отсутствия храма богослужения проводились в доме священника на ул. Партизанской. В 1991 году митрополит Филарет принял решение о создании прихода в г. Старые Дороги. Православной общине </a:t>
            </a:r>
            <a:r>
              <a:rPr lang="be-BY" dirty="0" smtClean="0"/>
              <a:t>передано </a:t>
            </a:r>
            <a:r>
              <a:rPr lang="be-BY" dirty="0"/>
              <a:t>здание </a:t>
            </a:r>
            <a:r>
              <a:rPr lang="be-BY" dirty="0" smtClean="0"/>
              <a:t>по </a:t>
            </a:r>
            <a:r>
              <a:rPr lang="be-BY" dirty="0"/>
              <a:t>ул. Советской, настоятелем храма стал о. Игорь Кручко. В течение трех лет здание </a:t>
            </a:r>
            <a:r>
              <a:rPr lang="be-BY" dirty="0" smtClean="0"/>
              <a:t>перестроено</a:t>
            </a:r>
            <a:r>
              <a:rPr lang="be-BY" dirty="0"/>
              <a:t>, и в 1993 году состоялось освящение храма. В 2006 году рядом со </a:t>
            </a:r>
            <a:r>
              <a:rPr lang="be-BY" dirty="0" smtClean="0"/>
              <a:t>зданием </a:t>
            </a:r>
            <a:r>
              <a:rPr lang="be-BY" dirty="0"/>
              <a:t>церкви началось строительство нового храма на пожертвования частных лиц и средства прихода. Строительство было долгим и трудным, но в 2019 году завершилось освящением нового храма.</a:t>
            </a:r>
            <a:endParaRPr lang="ru-RU" dirty="0"/>
          </a:p>
          <a:p>
            <a:endParaRPr lang="ru-RU" dirty="0"/>
          </a:p>
        </p:txBody>
      </p:sp>
    </p:spTree>
    <p:extLst>
      <p:ext uri="{BB962C8B-B14F-4D97-AF65-F5344CB8AC3E}">
        <p14:creationId xmlns:p14="http://schemas.microsoft.com/office/powerpoint/2010/main" val="2162466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378" y="450057"/>
            <a:ext cx="3505199" cy="976312"/>
          </a:xfrm>
        </p:spPr>
        <p:txBody>
          <a:bodyPr>
            <a:normAutofit fontScale="90000"/>
          </a:bodyPr>
          <a:lstStyle/>
          <a:p>
            <a:pPr algn="ctr"/>
            <a:r>
              <a:rPr lang="be-BY" b="1" dirty="0"/>
              <a:t>Республиканский биологический заказник «Фаличский Мох</a:t>
            </a:r>
            <a:r>
              <a:rPr lang="be-BY" b="1" dirty="0" smtClean="0"/>
              <a:t>»</a:t>
            </a:r>
            <a:endParaRPr lang="ru-RU" b="1" dirty="0"/>
          </a:p>
        </p:txBody>
      </p:sp>
      <p:pic>
        <p:nvPicPr>
          <p:cNvPr id="5" name="Объект 4"/>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103315" y="450057"/>
            <a:ext cx="3858308" cy="2572204"/>
          </a:xfrm>
        </p:spPr>
      </p:pic>
      <p:sp>
        <p:nvSpPr>
          <p:cNvPr id="4" name="Текст 3"/>
          <p:cNvSpPr>
            <a:spLocks noGrp="1"/>
          </p:cNvSpPr>
          <p:nvPr>
            <p:ph type="body" sz="half" idx="2"/>
          </p:nvPr>
        </p:nvSpPr>
        <p:spPr>
          <a:xfrm>
            <a:off x="2075544" y="1598613"/>
            <a:ext cx="4341022" cy="4262436"/>
          </a:xfrm>
        </p:spPr>
        <p:txBody>
          <a:bodyPr>
            <a:normAutofit lnSpcReduction="10000"/>
          </a:bodyPr>
          <a:lstStyle/>
          <a:p>
            <a:pPr algn="just"/>
            <a:r>
              <a:rPr lang="be-BY" sz="1500" dirty="0"/>
              <a:t>В Стародорожском районе находится известная охраняемая территория – заказник “Фаличский мох”. С</a:t>
            </a:r>
            <a:r>
              <a:rPr lang="be-BY" sz="1500" dirty="0" smtClean="0"/>
              <a:t>оздан </a:t>
            </a:r>
            <a:r>
              <a:rPr lang="be-BY" sz="1500" dirty="0"/>
              <a:t>в 1979 году для сохранения и использования болотной клюквы, </a:t>
            </a:r>
            <a:r>
              <a:rPr lang="be-BY" sz="1500" dirty="0" smtClean="0"/>
              <a:t>животных </a:t>
            </a:r>
            <a:r>
              <a:rPr lang="be-BY" sz="1500" dirty="0"/>
              <a:t>и растений, включенных в Красную книгу Республики Беларусь. Площадь составляет около 25 км, большая часть территории явлется болотом. Здесь растут сосна, ель, береза, дуб, черная ольха, осина, есть очень старые деревья. Особый интерес представляют редкие растения — черемша, шпажник черепитчатый, арника горная, баранец обыкновенный, ива черничная, любка зеленоцветковая, тайник яйцевидный, овсяница высокая. В заказнике обитают черный аист, серый журавль, коростель, змееяд, малый подорлик, чеглок, трехпалый дятел, тетерев, барсук.</a:t>
            </a:r>
            <a:endParaRPr lang="ru-RU" sz="1500" dirty="0"/>
          </a:p>
          <a:p>
            <a:endParaRPr lang="ru-RU" dirty="0"/>
          </a:p>
        </p:txBody>
      </p:sp>
      <p:pic>
        <p:nvPicPr>
          <p:cNvPr id="3" name="Рисунок 2"/>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7103315" y="3287557"/>
            <a:ext cx="3858308" cy="2573492"/>
          </a:xfrm>
          <a:prstGeom prst="rect">
            <a:avLst/>
          </a:prstGeom>
        </p:spPr>
      </p:pic>
    </p:spTree>
    <p:extLst>
      <p:ext uri="{BB962C8B-B14F-4D97-AF65-F5344CB8AC3E}">
        <p14:creationId xmlns:p14="http://schemas.microsoft.com/office/powerpoint/2010/main" val="57350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126762" y="462356"/>
            <a:ext cx="4259490" cy="1365094"/>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e-BY" sz="1800" b="1" dirty="0" smtClean="0"/>
              <a:t>Ботанический памятник </a:t>
            </a:r>
          </a:p>
          <a:p>
            <a:pPr algn="ctr"/>
            <a:r>
              <a:rPr lang="be-BY" sz="1800" b="1" dirty="0" smtClean="0"/>
              <a:t>местного значения </a:t>
            </a:r>
          </a:p>
          <a:p>
            <a:pPr algn="ctr"/>
            <a:r>
              <a:rPr lang="be-BY" sz="1800" b="1" dirty="0" smtClean="0"/>
              <a:t>«Широколиственное насаждение</a:t>
            </a:r>
          </a:p>
          <a:p>
            <a:pPr algn="ctr"/>
            <a:r>
              <a:rPr lang="be-BY" sz="1800" b="1" dirty="0" smtClean="0"/>
              <a:t>Стародорожского лесхоза»</a:t>
            </a:r>
            <a:endParaRPr lang="ru-RU" sz="1800" b="1" dirty="0"/>
          </a:p>
        </p:txBody>
      </p:sp>
      <p:pic>
        <p:nvPicPr>
          <p:cNvPr id="4" name="Рисунок 3"/>
          <p:cNvPicPr/>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a:ext>
            </a:extLst>
          </a:blip>
          <a:srcRect/>
          <a:stretch>
            <a:fillRect/>
          </a:stretch>
        </p:blipFill>
        <p:spPr>
          <a:xfrm rot="10800000">
            <a:off x="6716037" y="400062"/>
            <a:ext cx="3402841" cy="2779865"/>
          </a:xfrm>
          <a:prstGeom prst="rect">
            <a:avLst/>
          </a:prstGeom>
          <a:ln>
            <a:noFill/>
          </a:ln>
          <a:effectLst>
            <a:softEdge rad="112500"/>
          </a:effectLst>
        </p:spPr>
      </p:pic>
      <p:pic>
        <p:nvPicPr>
          <p:cNvPr id="5" name="Рисунок 4"/>
          <p:cNvPicPr/>
          <p:nvPr/>
        </p:nvPicPr>
        <p:blipFill>
          <a:blip r:embed="rId4" cstate="screen">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a:ext>
            </a:extLst>
          </a:blip>
          <a:srcRect/>
          <a:stretch>
            <a:fillRect/>
          </a:stretch>
        </p:blipFill>
        <p:spPr>
          <a:xfrm flipV="1">
            <a:off x="7747668" y="3179928"/>
            <a:ext cx="4190285" cy="2683575"/>
          </a:xfrm>
          <a:prstGeom prst="rect">
            <a:avLst/>
          </a:prstGeom>
          <a:ln>
            <a:noFill/>
          </a:ln>
          <a:effectLst>
            <a:softEdge rad="112500"/>
          </a:effectLst>
        </p:spPr>
      </p:pic>
      <p:sp>
        <p:nvSpPr>
          <p:cNvPr id="6" name="Текст 3"/>
          <p:cNvSpPr txBox="1">
            <a:spLocks/>
          </p:cNvSpPr>
          <p:nvPr/>
        </p:nvSpPr>
        <p:spPr>
          <a:xfrm>
            <a:off x="1876097" y="2025973"/>
            <a:ext cx="4510155" cy="42624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be-BY" sz="1500" dirty="0" smtClean="0"/>
              <a:t>Памятник </a:t>
            </a:r>
            <a:r>
              <a:rPr lang="be-BY" sz="1500" dirty="0"/>
              <a:t>природы представлен высоковозрастным широколиственным насаждением естественного происхождения с доминированием в составе 200-летних деревьев дуба черешчатого в </a:t>
            </a:r>
            <a:r>
              <a:rPr lang="be-BY" sz="1500" dirty="0" smtClean="0"/>
              <a:t>границах</a:t>
            </a:r>
            <a:r>
              <a:rPr lang="ru-RU" sz="1500" dirty="0"/>
              <a:t> </a:t>
            </a:r>
            <a:r>
              <a:rPr lang="be-BY" sz="1500" dirty="0" smtClean="0"/>
              <a:t>общей </a:t>
            </a:r>
            <a:r>
              <a:rPr lang="be-BY" sz="1500" dirty="0"/>
              <a:t>площадью 6,</a:t>
            </a:r>
            <a:r>
              <a:rPr lang="ru-RU" sz="1500" dirty="0"/>
              <a:t>66</a:t>
            </a:r>
            <a:r>
              <a:rPr lang="be-BY" sz="1500" dirty="0"/>
              <a:t> </a:t>
            </a:r>
            <a:r>
              <a:rPr lang="be-BY" sz="1500" dirty="0" smtClean="0"/>
              <a:t>га. </a:t>
            </a:r>
            <a:r>
              <a:rPr lang="be-BY" sz="1500" dirty="0"/>
              <a:t>	</a:t>
            </a:r>
            <a:r>
              <a:rPr lang="be-BY" sz="1500" dirty="0" smtClean="0"/>
              <a:t>На </a:t>
            </a:r>
            <a:r>
              <a:rPr lang="be-BY" sz="1500" dirty="0"/>
              <a:t>территории памятника природы произрастает 3</a:t>
            </a:r>
            <a:r>
              <a:rPr lang="ru-RU" sz="1500" dirty="0"/>
              <a:t>7</a:t>
            </a:r>
            <a:r>
              <a:rPr lang="be-BY" sz="1500" dirty="0"/>
              <a:t> деревьев, возраст которых колеблется от 130 до 205 </a:t>
            </a:r>
            <a:r>
              <a:rPr lang="be-BY" sz="1500" dirty="0" smtClean="0"/>
              <a:t>лет. </a:t>
            </a:r>
            <a:r>
              <a:rPr lang="be-BY" sz="1500" dirty="0"/>
              <a:t>Широколиственное насаждение является частью естественного насаждения, формирование которого относится к началу Х</a:t>
            </a:r>
            <a:r>
              <a:rPr lang="en-US" sz="1500" dirty="0"/>
              <a:t>IX</a:t>
            </a:r>
            <a:r>
              <a:rPr lang="be-BY" sz="1500" dirty="0"/>
              <a:t> века. </a:t>
            </a:r>
          </a:p>
          <a:p>
            <a:pPr marL="0" indent="0" algn="just">
              <a:buNone/>
            </a:pPr>
            <a:r>
              <a:rPr lang="ru-RU" sz="1500" dirty="0" smtClean="0"/>
              <a:t>Представляет </a:t>
            </a:r>
            <a:r>
              <a:rPr lang="ru-RU" sz="1500" dirty="0"/>
              <a:t>интерес как объект экологического туризма и как объект показа в образовательном процессе</a:t>
            </a:r>
            <a:r>
              <a:rPr lang="ru-RU" sz="1500" dirty="0" smtClean="0"/>
              <a:t>.</a:t>
            </a:r>
            <a:endParaRPr lang="ru-RU" sz="1500" dirty="0"/>
          </a:p>
        </p:txBody>
      </p:sp>
    </p:spTree>
    <p:extLst>
      <p:ext uri="{BB962C8B-B14F-4D97-AF65-F5344CB8AC3E}">
        <p14:creationId xmlns:p14="http://schemas.microsoft.com/office/powerpoint/2010/main" val="3989905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Событийный туризм</a:t>
            </a:r>
            <a:endParaRPr lang="ru-RU" dirty="0"/>
          </a:p>
        </p:txBody>
      </p:sp>
      <p:sp>
        <p:nvSpPr>
          <p:cNvPr id="3" name="Текст 2"/>
          <p:cNvSpPr>
            <a:spLocks noGrp="1"/>
          </p:cNvSpPr>
          <p:nvPr>
            <p:ph type="body" idx="1"/>
          </p:nvPr>
        </p:nvSpPr>
        <p:spPr/>
        <p:txBody>
          <a:bodyPr/>
          <a:lstStyle/>
          <a:p>
            <a:endParaRPr lang="ru-RU"/>
          </a:p>
        </p:txBody>
      </p:sp>
      <p:sp>
        <p:nvSpPr>
          <p:cNvPr id="4" name="Управляющая кнопка: домой 3">
            <a:hlinkClick r:id="rId2" action="ppaction://hlinksldjump" highlightClick="1"/>
          </p:cNvPr>
          <p:cNvSpPr/>
          <p:nvPr/>
        </p:nvSpPr>
        <p:spPr>
          <a:xfrm>
            <a:off x="11240814" y="5927834"/>
            <a:ext cx="788276" cy="725214"/>
          </a:xfrm>
          <a:prstGeom prst="actionButtonHom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solidFill>
            </a:endParaRPr>
          </a:p>
        </p:txBody>
      </p:sp>
    </p:spTree>
    <p:extLst>
      <p:ext uri="{BB962C8B-B14F-4D97-AF65-F5344CB8AC3E}">
        <p14:creationId xmlns:p14="http://schemas.microsoft.com/office/powerpoint/2010/main" val="258654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731103" y="645256"/>
            <a:ext cx="7059285" cy="60562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dirty="0" smtClean="0"/>
              <a:t>Содержание</a:t>
            </a:r>
            <a:endParaRPr lang="ru-RU" dirty="0"/>
          </a:p>
        </p:txBody>
      </p:sp>
      <p:sp>
        <p:nvSpPr>
          <p:cNvPr id="3" name="Заголовок 1"/>
          <p:cNvSpPr txBox="1">
            <a:spLocks/>
          </p:cNvSpPr>
          <p:nvPr/>
        </p:nvSpPr>
        <p:spPr>
          <a:xfrm>
            <a:off x="2210840" y="1496595"/>
            <a:ext cx="9522373" cy="3806022"/>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just">
              <a:buAutoNum type="arabicPeriod"/>
            </a:pPr>
            <a:r>
              <a:rPr lang="ru-RU" sz="2400" dirty="0" smtClean="0">
                <a:hlinkClick r:id="rId2" action="ppaction://hlinksldjump"/>
              </a:rPr>
              <a:t>История </a:t>
            </a:r>
            <a:r>
              <a:rPr lang="ru-RU" sz="2400" dirty="0" err="1" smtClean="0">
                <a:hlinkClick r:id="rId2" action="ppaction://hlinksldjump"/>
              </a:rPr>
              <a:t>Стародорожского</a:t>
            </a:r>
            <a:r>
              <a:rPr lang="ru-RU" sz="2400" dirty="0" smtClean="0">
                <a:hlinkClick r:id="rId2" action="ppaction://hlinksldjump"/>
              </a:rPr>
              <a:t> района</a:t>
            </a:r>
            <a:endParaRPr lang="ru-RU" sz="2400" dirty="0" smtClean="0"/>
          </a:p>
          <a:p>
            <a:pPr marL="742950" indent="-742950" algn="just">
              <a:buAutoNum type="arabicPeriod"/>
            </a:pPr>
            <a:r>
              <a:rPr lang="ru-RU" sz="2400" dirty="0" smtClean="0">
                <a:hlinkClick r:id="rId3" action="ppaction://hlinksldjump"/>
              </a:rPr>
              <a:t>Исторические здания и достопримечательности</a:t>
            </a:r>
            <a:endParaRPr lang="ru-RU" sz="2400" dirty="0" smtClean="0"/>
          </a:p>
          <a:p>
            <a:pPr marL="742950" indent="-742950" algn="just">
              <a:buAutoNum type="arabicPeriod"/>
            </a:pPr>
            <a:r>
              <a:rPr lang="ru-RU" sz="2400" dirty="0" smtClean="0">
                <a:hlinkClick r:id="rId4" action="ppaction://hlinksldjump"/>
              </a:rPr>
              <a:t>Событийный туризм</a:t>
            </a:r>
            <a:endParaRPr lang="ru-RU" sz="2400" dirty="0" smtClean="0"/>
          </a:p>
          <a:p>
            <a:pPr marL="742950" indent="-742950" algn="just">
              <a:buAutoNum type="arabicPeriod"/>
            </a:pPr>
            <a:r>
              <a:rPr lang="ru-RU" sz="2400" dirty="0" smtClean="0">
                <a:hlinkClick r:id="" action="ppaction://noaction"/>
              </a:rPr>
              <a:t>7 чудес </a:t>
            </a:r>
            <a:r>
              <a:rPr lang="ru-RU" sz="2400" dirty="0" err="1" smtClean="0">
                <a:hlinkClick r:id="" action="ppaction://noaction"/>
              </a:rPr>
              <a:t>Стародорожчины</a:t>
            </a:r>
            <a:endParaRPr lang="ru-RU" sz="2400" dirty="0" smtClean="0"/>
          </a:p>
          <a:p>
            <a:pPr marL="742950" indent="-742950" algn="just">
              <a:buAutoNum type="arabicPeriod"/>
            </a:pPr>
            <a:r>
              <a:rPr lang="ru-RU" sz="2400" dirty="0" smtClean="0">
                <a:hlinkClick r:id="" action="ppaction://noaction"/>
              </a:rPr>
              <a:t>Физическая культура и спорт</a:t>
            </a:r>
            <a:endParaRPr lang="ru-RU" sz="2400" dirty="0" smtClean="0"/>
          </a:p>
          <a:p>
            <a:pPr marL="742950" indent="-742950" algn="just">
              <a:buAutoNum type="arabicPeriod"/>
            </a:pPr>
            <a:r>
              <a:rPr lang="ru-RU" sz="2400" dirty="0" smtClean="0">
                <a:hlinkClick r:id="" action="ppaction://noaction"/>
              </a:rPr>
              <a:t>Экскурсионные маршруты </a:t>
            </a:r>
            <a:r>
              <a:rPr lang="ru-RU" sz="2400" dirty="0" err="1" smtClean="0">
                <a:hlinkClick r:id="" action="ppaction://noaction"/>
              </a:rPr>
              <a:t>Стародорожского</a:t>
            </a:r>
            <a:r>
              <a:rPr lang="ru-RU" sz="2400" dirty="0" smtClean="0">
                <a:hlinkClick r:id="" action="ppaction://noaction"/>
              </a:rPr>
              <a:t> района</a:t>
            </a:r>
            <a:endParaRPr lang="ru-RU" sz="2400" dirty="0" smtClean="0"/>
          </a:p>
          <a:p>
            <a:pPr marL="742950" indent="-742950" algn="just">
              <a:buAutoNum type="arabicPeriod"/>
            </a:pPr>
            <a:r>
              <a:rPr lang="ru-RU" sz="2400" dirty="0" smtClean="0">
                <a:hlinkClick r:id="" action="ppaction://noaction"/>
              </a:rPr>
              <a:t>Проживание</a:t>
            </a:r>
            <a:endParaRPr lang="ru-RU" sz="2400" dirty="0" smtClean="0"/>
          </a:p>
          <a:p>
            <a:pPr marL="742950" indent="-742950" algn="just">
              <a:buAutoNum type="arabicPeriod"/>
            </a:pPr>
            <a:r>
              <a:rPr lang="ru-RU" sz="2400" dirty="0" smtClean="0">
                <a:hlinkClick r:id="" action="ppaction://noaction"/>
              </a:rPr>
              <a:t>Питание</a:t>
            </a:r>
            <a:endParaRPr lang="ru-RU" sz="2400" dirty="0" smtClean="0"/>
          </a:p>
          <a:p>
            <a:pPr marL="742950" indent="-742950" algn="just">
              <a:buAutoNum type="arabicPeriod"/>
            </a:pPr>
            <a:r>
              <a:rPr lang="ru-RU" sz="2400" dirty="0" smtClean="0">
                <a:hlinkClick r:id="" action="ppaction://noaction"/>
              </a:rPr>
              <a:t>Брендовая продукция</a:t>
            </a:r>
            <a:endParaRPr lang="ru-RU" sz="2400" dirty="0" smtClean="0"/>
          </a:p>
          <a:p>
            <a:pPr marL="742950" indent="-742950" algn="ctr">
              <a:buAutoNum type="arabicPeriod"/>
            </a:pPr>
            <a:endParaRPr lang="ru-RU" sz="2400" dirty="0"/>
          </a:p>
        </p:txBody>
      </p:sp>
    </p:spTree>
    <p:extLst>
      <p:ext uri="{BB962C8B-B14F-4D97-AF65-F5344CB8AC3E}">
        <p14:creationId xmlns:p14="http://schemas.microsoft.com/office/powerpoint/2010/main" val="3284135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6291" y="446088"/>
            <a:ext cx="4364180" cy="976312"/>
          </a:xfrm>
        </p:spPr>
        <p:txBody>
          <a:bodyPr>
            <a:normAutofit/>
          </a:bodyPr>
          <a:lstStyle/>
          <a:p>
            <a:pPr algn="ctr"/>
            <a:r>
              <a:rPr lang="ru-RU" b="1" dirty="0"/>
              <a:t>Областной </a:t>
            </a:r>
            <a:r>
              <a:rPr lang="ru-RU" b="1" dirty="0" smtClean="0"/>
              <a:t>фестиваль </a:t>
            </a:r>
            <a:r>
              <a:rPr lang="ru-RU" b="1" dirty="0"/>
              <a:t>«</a:t>
            </a:r>
            <a:r>
              <a:rPr lang="be-BY" b="1" dirty="0"/>
              <a:t>Матчыны кросны</a:t>
            </a:r>
            <a:r>
              <a:rPr lang="ru-RU" b="1" dirty="0" smtClean="0"/>
              <a:t>»</a:t>
            </a:r>
            <a:endParaRPr lang="ru-RU" b="1" dirty="0"/>
          </a:p>
        </p:txBody>
      </p:sp>
      <p:pic>
        <p:nvPicPr>
          <p:cNvPr id="5" name="Объект 4"/>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830752" y="-111710"/>
            <a:ext cx="5181600" cy="2849880"/>
          </a:xfrm>
          <a:prstGeom prst="rect">
            <a:avLst/>
          </a:prstGeom>
          <a:ln>
            <a:noFill/>
          </a:ln>
          <a:effectLst>
            <a:softEdge rad="112500"/>
          </a:effectLst>
        </p:spPr>
      </p:pic>
      <p:sp>
        <p:nvSpPr>
          <p:cNvPr id="4" name="Текст 3"/>
          <p:cNvSpPr>
            <a:spLocks noGrp="1"/>
          </p:cNvSpPr>
          <p:nvPr>
            <p:ph type="body" sz="half" idx="2"/>
          </p:nvPr>
        </p:nvSpPr>
        <p:spPr>
          <a:xfrm>
            <a:off x="1582057" y="1569116"/>
            <a:ext cx="4107544" cy="4262436"/>
          </a:xfrm>
        </p:spPr>
        <p:txBody>
          <a:bodyPr>
            <a:normAutofit/>
          </a:bodyPr>
          <a:lstStyle/>
          <a:p>
            <a:pPr algn="just"/>
            <a:r>
              <a:rPr lang="ru-RU" dirty="0"/>
              <a:t>Одним из брендов </a:t>
            </a:r>
            <a:r>
              <a:rPr lang="ru-RU" dirty="0" err="1"/>
              <a:t>Стародорожчины</a:t>
            </a:r>
            <a:r>
              <a:rPr lang="ru-RU" dirty="0"/>
              <a:t> </a:t>
            </a:r>
            <a:r>
              <a:rPr lang="ru-RU" dirty="0" smtClean="0"/>
              <a:t>стал областной </a:t>
            </a:r>
            <a:r>
              <a:rPr lang="ru-RU" dirty="0"/>
              <a:t>фестиваль ткачества «</a:t>
            </a:r>
            <a:r>
              <a:rPr lang="ru-RU" dirty="0" err="1"/>
              <a:t>Матчыны</a:t>
            </a:r>
            <a:r>
              <a:rPr lang="ru-RU" dirty="0"/>
              <a:t> </a:t>
            </a:r>
            <a:r>
              <a:rPr lang="ru-RU" dirty="0" err="1" smtClean="0"/>
              <a:t>кросны</a:t>
            </a:r>
            <a:r>
              <a:rPr lang="ru-RU" dirty="0" smtClean="0"/>
              <a:t>». Более сотни народных мастеров со всех уголков страны съезжаются в город Старые Дороги в конце августа, чтобы продемонстрировать  колорит и традиции белорусского ткачества. 			</a:t>
            </a:r>
          </a:p>
          <a:p>
            <a:pPr algn="just"/>
            <a:r>
              <a:rPr lang="ru-RU" dirty="0" smtClean="0"/>
              <a:t>Впервые фестиваль </a:t>
            </a:r>
            <a:r>
              <a:rPr lang="ru-RU" dirty="0"/>
              <a:t>был проведен </a:t>
            </a:r>
            <a:r>
              <a:rPr lang="ru-RU" dirty="0" smtClean="0"/>
              <a:t>в 2000-м году, </a:t>
            </a:r>
            <a:r>
              <a:rPr lang="ru-RU" dirty="0"/>
              <a:t>и с того момента проводится раз в три </a:t>
            </a:r>
            <a:r>
              <a:rPr lang="ru-RU" dirty="0" smtClean="0"/>
              <a:t>года. На </a:t>
            </a:r>
            <a:r>
              <a:rPr lang="ru-RU" dirty="0"/>
              <a:t>празднике мастера демонстрируют свои произведения, выступают творческие коллективы, проходит мастер-класс по ткачеству, идет торговля ремесленными </a:t>
            </a:r>
            <a:r>
              <a:rPr lang="ru-RU" dirty="0" smtClean="0"/>
              <a:t>изделиями, но самый зрелищный момент  праздника это конечно парад рушников.		</a:t>
            </a:r>
            <a:endParaRPr lang="ru-RU" dirty="0"/>
          </a:p>
        </p:txBody>
      </p:sp>
      <p:pic>
        <p:nvPicPr>
          <p:cNvPr id="1027" name="Picture 3"/>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434319" y="2488787"/>
            <a:ext cx="5412659" cy="24851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5860471" y="4360606"/>
            <a:ext cx="5056909" cy="23449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95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71948"/>
            <a:ext cx="4045527" cy="375265"/>
          </a:xfrm>
        </p:spPr>
        <p:txBody>
          <a:bodyPr>
            <a:normAutofit fontScale="90000"/>
          </a:bodyPr>
          <a:lstStyle/>
          <a:p>
            <a:pPr algn="ctr"/>
            <a:r>
              <a:rPr lang="ru-RU" b="1" dirty="0" smtClean="0"/>
              <a:t>“</a:t>
            </a:r>
            <a:r>
              <a:rPr lang="ru-RU" b="1" dirty="0" err="1" smtClean="0"/>
              <a:t>Языльская</a:t>
            </a:r>
            <a:r>
              <a:rPr lang="ru-RU" b="1" dirty="0" smtClean="0"/>
              <a:t> десятка”</a:t>
            </a:r>
            <a:endParaRPr lang="ru-RU" b="1" dirty="0"/>
          </a:p>
        </p:txBody>
      </p:sp>
      <p:sp>
        <p:nvSpPr>
          <p:cNvPr id="4" name="Текст 3"/>
          <p:cNvSpPr>
            <a:spLocks noGrp="1"/>
          </p:cNvSpPr>
          <p:nvPr>
            <p:ph type="body" sz="half" idx="2"/>
          </p:nvPr>
        </p:nvSpPr>
        <p:spPr>
          <a:xfrm>
            <a:off x="1302326" y="1136073"/>
            <a:ext cx="4184073" cy="4493904"/>
          </a:xfrm>
        </p:spPr>
        <p:txBody>
          <a:bodyPr>
            <a:normAutofit/>
          </a:bodyPr>
          <a:lstStyle/>
          <a:p>
            <a:pPr algn="just"/>
            <a:r>
              <a:rPr lang="be-BY" dirty="0"/>
              <a:t>Стародорожчина – родина Национального фестиваля бега “Языльская десятка”. </a:t>
            </a:r>
            <a:r>
              <a:rPr lang="be-BY" dirty="0" smtClean="0"/>
              <a:t>Его история  начинается в 1988 </a:t>
            </a:r>
            <a:r>
              <a:rPr lang="be-BY" dirty="0"/>
              <a:t>году, когда 6 ноября в д. Языль </a:t>
            </a:r>
            <a:r>
              <a:rPr lang="be-BY" dirty="0" smtClean="0"/>
              <a:t>проведены </a:t>
            </a:r>
            <a:r>
              <a:rPr lang="be-BY" dirty="0"/>
              <a:t>соревнования по бегу, посвященные </a:t>
            </a:r>
            <a:r>
              <a:rPr lang="be-BY" dirty="0" smtClean="0"/>
              <a:t>памяти героев гражданской войны Скворцова </a:t>
            </a:r>
            <a:r>
              <a:rPr lang="be-BY" dirty="0"/>
              <a:t>и </a:t>
            </a:r>
            <a:r>
              <a:rPr lang="be-BY" dirty="0" smtClean="0"/>
              <a:t>Майорова. </a:t>
            </a:r>
            <a:r>
              <a:rPr lang="be-BY" dirty="0"/>
              <a:t>Инициаторами соревнования стали учитель </a:t>
            </a:r>
            <a:r>
              <a:rPr lang="be-BY" dirty="0" smtClean="0"/>
              <a:t>школы Н.М</a:t>
            </a:r>
            <a:r>
              <a:rPr lang="be-BY" dirty="0"/>
              <a:t>. Грузд и тренер С.А. Зыков. </a:t>
            </a:r>
            <a:r>
              <a:rPr lang="be-BY" dirty="0" smtClean="0"/>
              <a:t>Со временем </a:t>
            </a:r>
            <a:r>
              <a:rPr lang="be-BY" dirty="0"/>
              <a:t>соревнование стало известно за пределами района, к нему подключились организации районного, областного и республиканского уровня. </a:t>
            </a:r>
            <a:r>
              <a:rPr lang="be-BY" dirty="0" smtClean="0"/>
              <a:t>Участниками фестиваля становятся спортсмены всех </a:t>
            </a:r>
            <a:r>
              <a:rPr lang="be-BY" dirty="0"/>
              <a:t>возрастов из разных регионов </a:t>
            </a:r>
            <a:r>
              <a:rPr lang="be-BY" dirty="0" smtClean="0"/>
              <a:t>страны и зарубежья</a:t>
            </a:r>
            <a:r>
              <a:rPr lang="be-BY" dirty="0"/>
              <a:t>. Принято решение проводить фестиваль ежегодно в конце сентября. </a:t>
            </a:r>
            <a:endParaRPr lang="ru-RU" dirty="0"/>
          </a:p>
          <a:p>
            <a:endParaRPr lang="ru-RU" dirty="0"/>
          </a:p>
        </p:txBody>
      </p:sp>
      <p:pic>
        <p:nvPicPr>
          <p:cNvPr id="3" name="Рисунок 2"/>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044347" y="4397041"/>
            <a:ext cx="4595944" cy="2336268"/>
          </a:xfrm>
          <a:prstGeom prst="rect">
            <a:avLst/>
          </a:prstGeom>
          <a:ln>
            <a:noFill/>
          </a:ln>
          <a:effectLst>
            <a:softEdge rad="112500"/>
          </a:effectLst>
        </p:spPr>
      </p:pic>
      <p:pic>
        <p:nvPicPr>
          <p:cNvPr id="2050" name="Picture 2"/>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colorTemperature colorTemp="5300"/>
                    </a14:imgEffect>
                  </a14:imgLayer>
                </a14:imgProps>
              </a:ext>
              <a:ext uri="{28A0092B-C50C-407E-A947-70E740481C1C}">
                <a14:useLocalDpi xmlns:a14="http://schemas.microsoft.com/office/drawing/2010/main"/>
              </a:ext>
            </a:extLst>
          </a:blip>
          <a:srcRect/>
          <a:stretch/>
        </p:blipFill>
        <p:spPr bwMode="auto">
          <a:xfrm>
            <a:off x="5600799" y="1593273"/>
            <a:ext cx="2277495" cy="2256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Объект 4"/>
          <p:cNvPicPr>
            <a:picLocks noGrp="1" noChangeAspect="1"/>
          </p:cNvPicPr>
          <p:nvPr>
            <p:ph idx="1"/>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764246" y="55418"/>
            <a:ext cx="3924073" cy="2617357"/>
          </a:xfrm>
          <a:prstGeom prst="rect">
            <a:avLst/>
          </a:prstGeom>
          <a:ln>
            <a:noFill/>
          </a:ln>
          <a:effectLst>
            <a:softEdge rad="112500"/>
          </a:effectLst>
        </p:spPr>
      </p:pic>
      <p:pic>
        <p:nvPicPr>
          <p:cNvPr id="2051" name="Picture 3"/>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8342319" y="2539113"/>
            <a:ext cx="3141406" cy="20005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38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hlinkClick r:id="rId2"/>
              </a:rPr>
              <a:t>7 чудес </a:t>
            </a:r>
            <a:r>
              <a:rPr lang="ru-RU" dirty="0" err="1" smtClean="0">
                <a:hlinkClick r:id="rId2"/>
              </a:rPr>
              <a:t>Стародорожчины</a:t>
            </a:r>
            <a:endParaRPr lang="ru-RU" dirty="0"/>
          </a:p>
        </p:txBody>
      </p:sp>
      <p:sp>
        <p:nvSpPr>
          <p:cNvPr id="3" name="Текст 2"/>
          <p:cNvSpPr>
            <a:spLocks noGrp="1"/>
          </p:cNvSpPr>
          <p:nvPr>
            <p:ph type="body" idx="1"/>
          </p:nvPr>
        </p:nvSpPr>
        <p:spPr/>
        <p:txBody>
          <a:bodyPr/>
          <a:lstStyle/>
          <a:p>
            <a:endParaRPr lang="ru-RU" dirty="0"/>
          </a:p>
        </p:txBody>
      </p:sp>
      <p:sp>
        <p:nvSpPr>
          <p:cNvPr id="4" name="Управляющая кнопка: домой 3">
            <a:hlinkClick r:id="rId3" action="ppaction://hlinksldjump" highlightClick="1"/>
          </p:cNvPr>
          <p:cNvSpPr/>
          <p:nvPr/>
        </p:nvSpPr>
        <p:spPr>
          <a:xfrm>
            <a:off x="11240814" y="5927834"/>
            <a:ext cx="788276" cy="725214"/>
          </a:xfrm>
          <a:prstGeom prst="actionButtonHom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solidFill>
            </a:endParaRPr>
          </a:p>
        </p:txBody>
      </p:sp>
    </p:spTree>
    <p:extLst>
      <p:ext uri="{BB962C8B-B14F-4D97-AF65-F5344CB8AC3E}">
        <p14:creationId xmlns:p14="http://schemas.microsoft.com/office/powerpoint/2010/main" val="2533608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774" y="417401"/>
            <a:ext cx="3505199" cy="976312"/>
          </a:xfrm>
        </p:spPr>
        <p:txBody>
          <a:bodyPr/>
          <a:lstStyle/>
          <a:p>
            <a:pPr algn="ctr"/>
            <a:r>
              <a:rPr lang="ru-RU" b="1" dirty="0" err="1" smtClean="0"/>
              <a:t>Проща</a:t>
            </a:r>
            <a:endParaRPr lang="ru-RU" b="1" dirty="0"/>
          </a:p>
        </p:txBody>
      </p:sp>
      <p:sp>
        <p:nvSpPr>
          <p:cNvPr id="4" name="Текст 3"/>
          <p:cNvSpPr>
            <a:spLocks noGrp="1"/>
          </p:cNvSpPr>
          <p:nvPr>
            <p:ph type="body" sz="half" idx="2"/>
          </p:nvPr>
        </p:nvSpPr>
        <p:spPr>
          <a:xfrm>
            <a:off x="1999277" y="1569116"/>
            <a:ext cx="3505199" cy="4262436"/>
          </a:xfrm>
        </p:spPr>
        <p:txBody>
          <a:bodyPr/>
          <a:lstStyle/>
          <a:p>
            <a:pPr algn="just"/>
            <a:r>
              <a:rPr lang="ru-RU" dirty="0" err="1" smtClean="0"/>
              <a:t>Проща</a:t>
            </a:r>
            <a:r>
              <a:rPr lang="ru-RU" dirty="0" smtClean="0"/>
              <a:t> в </a:t>
            </a:r>
            <a:r>
              <a:rPr lang="ru-RU" dirty="0" err="1" smtClean="0"/>
              <a:t>аг</a:t>
            </a:r>
            <a:r>
              <a:rPr lang="ru-RU" dirty="0" smtClean="0"/>
              <a:t>. </a:t>
            </a:r>
            <a:r>
              <a:rPr lang="ru-RU" dirty="0" err="1" smtClean="0"/>
              <a:t>Щитковичи</a:t>
            </a:r>
            <a:r>
              <a:rPr lang="ru-RU" dirty="0" smtClean="0"/>
              <a:t>, по мнению историка и этнографа И. </a:t>
            </a:r>
            <a:r>
              <a:rPr lang="ru-RU" dirty="0" err="1" smtClean="0"/>
              <a:t>Сербова</a:t>
            </a:r>
            <a:r>
              <a:rPr lang="ru-RU" dirty="0" smtClean="0"/>
              <a:t>, появилась в 1910 году. </a:t>
            </a:r>
            <a:r>
              <a:rPr lang="ru-RU" dirty="0"/>
              <a:t>Есть легенда, что на </a:t>
            </a:r>
            <a:r>
              <a:rPr lang="ru-RU" dirty="0" smtClean="0"/>
              <a:t>этом месте </a:t>
            </a:r>
            <a:r>
              <a:rPr lang="ru-RU" dirty="0"/>
              <a:t>видели Иисуса Христа и Божью Матерь </a:t>
            </a:r>
            <a:r>
              <a:rPr lang="ru-RU" dirty="0" smtClean="0"/>
              <a:t>Местные жители наделяют прощу чудодейственной силой. В былые времена священники служили здесь молебны каждое воскресенье, на них собиралось много жителей. Песок на проще считается лечебным – человек, желающий победить болезнь, должен был поставить на этом месте крест или принести приношение.</a:t>
            </a:r>
            <a:endParaRPr lang="ru-RU" dirty="0"/>
          </a:p>
        </p:txBody>
      </p:sp>
      <p:pic>
        <p:nvPicPr>
          <p:cNvPr id="5" name="Рисунок 4"/>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a:ext>
            </a:extLst>
          </a:blip>
          <a:srcRect b="12012"/>
          <a:stretch/>
        </p:blipFill>
        <p:spPr bwMode="auto">
          <a:xfrm>
            <a:off x="6401882" y="3955492"/>
            <a:ext cx="4184854" cy="2761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Рисунок 5"/>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038193" y="488730"/>
            <a:ext cx="4912232" cy="3185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4383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Мир-гора</a:t>
            </a:r>
            <a:endParaRPr lang="ru-RU" b="1"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2272146" y="1598613"/>
            <a:ext cx="3477490" cy="4137169"/>
          </a:xfrm>
        </p:spPr>
        <p:txBody>
          <a:bodyPr>
            <a:normAutofit lnSpcReduction="10000"/>
          </a:bodyPr>
          <a:lstStyle/>
          <a:p>
            <a:pPr algn="just"/>
            <a:r>
              <a:rPr lang="ru-RU" dirty="0" smtClean="0"/>
              <a:t>Мир-гора находится возле д. Новый </a:t>
            </a:r>
            <a:r>
              <a:rPr lang="ru-RU" dirty="0" err="1" smtClean="0"/>
              <a:t>Рабак</a:t>
            </a:r>
            <a:r>
              <a:rPr lang="ru-RU" dirty="0" smtClean="0"/>
              <a:t>, недалеко от границы со Слуцким районом. </a:t>
            </a:r>
            <a:r>
              <a:rPr lang="ru-RU" dirty="0"/>
              <a:t>П</a:t>
            </a:r>
            <a:r>
              <a:rPr lang="ru-RU" dirty="0" smtClean="0"/>
              <a:t>оявилась во времена ледникового периода. В языческие времена тут находилось капище, и гора считалась священным местом. Статус сохранился и после принятия христианства. Существует легенда, что на сосне появился чудесный образ, а позже на горе была построена церковь, разрушенная в 1933 году. Сейчас на ее месте стоит крест. На горе часто проводились праздники и ярмарки. Легенда гласит, что во времена Северной войны на этом месте царь Петр </a:t>
            </a:r>
            <a:r>
              <a:rPr lang="en-US" dirty="0" smtClean="0"/>
              <a:t>I </a:t>
            </a:r>
            <a:r>
              <a:rPr lang="ru-RU" dirty="0" smtClean="0"/>
              <a:t>и король Карл </a:t>
            </a:r>
            <a:r>
              <a:rPr lang="en-US" dirty="0" smtClean="0"/>
              <a:t>XII </a:t>
            </a:r>
            <a:r>
              <a:rPr lang="ru-RU" dirty="0" smtClean="0"/>
              <a:t>подписали мирное соглашение – поэтому и место получило название Мир-гора.</a:t>
            </a:r>
            <a:endParaRPr lang="ru-RU" dirty="0"/>
          </a:p>
        </p:txBody>
      </p:sp>
      <p:pic>
        <p:nvPicPr>
          <p:cNvPr id="5" name="Объект 3"/>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323012" y="1422400"/>
            <a:ext cx="5076825" cy="3806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918621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0148" y="444659"/>
            <a:ext cx="3505199" cy="976312"/>
          </a:xfrm>
        </p:spPr>
        <p:txBody>
          <a:bodyPr/>
          <a:lstStyle/>
          <a:p>
            <a:pPr algn="ctr"/>
            <a:r>
              <a:rPr lang="be-BY" b="1" dirty="0" smtClean="0"/>
              <a:t>Камень-валун</a:t>
            </a:r>
            <a:endParaRPr lang="ru-RU" b="1" dirty="0"/>
          </a:p>
        </p:txBody>
      </p:sp>
      <p:sp>
        <p:nvSpPr>
          <p:cNvPr id="4" name="Текст 3"/>
          <p:cNvSpPr>
            <a:spLocks noGrp="1"/>
          </p:cNvSpPr>
          <p:nvPr>
            <p:ph type="body" sz="half" idx="2"/>
          </p:nvPr>
        </p:nvSpPr>
        <p:spPr>
          <a:xfrm>
            <a:off x="1611086" y="1543194"/>
            <a:ext cx="4483325" cy="4262436"/>
          </a:xfrm>
        </p:spPr>
        <p:txBody>
          <a:bodyPr>
            <a:normAutofit/>
          </a:bodyPr>
          <a:lstStyle/>
          <a:p>
            <a:pPr algn="just"/>
            <a:r>
              <a:rPr lang="be-BY" dirty="0"/>
              <a:t>В древние времена предки белорусов почитали камни-валуны и отводили им важную роль в своей жизни. Существует легенда о том, что самые большие из них некогда являлись богатырями-волатами, которые за свои грехи были превращены в камни. Такой камень-валун есть в Стародорожском районе возле д. Фаличи. Сам камень огромен, его ширина составляет 6 метров, а высота – 3 метра от поверхности, но большая часть камня находится в земле. Камень считается чудотворным и исполняющим желания.</a:t>
            </a:r>
            <a:endParaRPr lang="ru-RU" dirty="0"/>
          </a:p>
          <a:p>
            <a:endParaRPr lang="ru-RU" dirty="0"/>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6984124" y="574637"/>
            <a:ext cx="3791652" cy="5659842"/>
          </a:xfrm>
          <a:prstGeom prst="rect">
            <a:avLst/>
          </a:prstGeom>
          <a:ln>
            <a:noFill/>
          </a:ln>
          <a:effectLst>
            <a:softEdge rad="112500"/>
          </a:effectLst>
        </p:spPr>
      </p:pic>
      <p:sp>
        <p:nvSpPr>
          <p:cNvPr id="6" name="Объект 5"/>
          <p:cNvSpPr>
            <a:spLocks noGrp="1"/>
          </p:cNvSpPr>
          <p:nvPr>
            <p:ph idx="1"/>
          </p:nvPr>
        </p:nvSpPr>
        <p:spPr/>
        <p:txBody>
          <a:bodyPr/>
          <a:lstStyle/>
          <a:p>
            <a:pPr marL="0" indent="0">
              <a:buNone/>
            </a:pPr>
            <a:r>
              <a:rPr lang="ru-RU" dirty="0" smtClean="0"/>
              <a:t>  </a:t>
            </a:r>
          </a:p>
          <a:p>
            <a:pPr marL="0" indent="0">
              <a:buNone/>
            </a:pPr>
            <a:endParaRPr lang="ru-RU" dirty="0"/>
          </a:p>
        </p:txBody>
      </p:sp>
    </p:spTree>
    <p:extLst>
      <p:ext uri="{BB962C8B-B14F-4D97-AF65-F5344CB8AC3E}">
        <p14:creationId xmlns:p14="http://schemas.microsoft.com/office/powerpoint/2010/main" val="3075857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74" y="446088"/>
            <a:ext cx="3739138" cy="976312"/>
          </a:xfrm>
        </p:spPr>
        <p:txBody>
          <a:bodyPr/>
          <a:lstStyle/>
          <a:p>
            <a:pPr algn="ctr"/>
            <a:r>
              <a:rPr lang="ru-RU" b="1" dirty="0" smtClean="0"/>
              <a:t>Камень-</a:t>
            </a:r>
            <a:r>
              <a:rPr lang="ru-RU" b="1" dirty="0" err="1" smtClean="0"/>
              <a:t>следовик</a:t>
            </a:r>
            <a:endParaRPr lang="ru-RU" b="1" dirty="0"/>
          </a:p>
        </p:txBody>
      </p:sp>
      <p:sp>
        <p:nvSpPr>
          <p:cNvPr id="4" name="Текст 3"/>
          <p:cNvSpPr>
            <a:spLocks noGrp="1"/>
          </p:cNvSpPr>
          <p:nvPr>
            <p:ph type="body" sz="half" idx="2"/>
          </p:nvPr>
        </p:nvSpPr>
        <p:spPr>
          <a:xfrm>
            <a:off x="2258292" y="1598613"/>
            <a:ext cx="3836120" cy="4262436"/>
          </a:xfrm>
        </p:spPr>
        <p:txBody>
          <a:bodyPr/>
          <a:lstStyle/>
          <a:p>
            <a:pPr algn="just"/>
            <a:r>
              <a:rPr lang="ru-RU" dirty="0" smtClean="0"/>
              <a:t>Еще один чудодейственный камень – камень-</a:t>
            </a:r>
            <a:r>
              <a:rPr lang="ru-RU" dirty="0" err="1" smtClean="0"/>
              <a:t>следовик</a:t>
            </a:r>
            <a:r>
              <a:rPr lang="ru-RU" dirty="0"/>
              <a:t> </a:t>
            </a:r>
            <a:r>
              <a:rPr lang="ru-RU" dirty="0" smtClean="0"/>
              <a:t>в </a:t>
            </a:r>
            <a:r>
              <a:rPr lang="ru-RU" dirty="0" err="1" smtClean="0"/>
              <a:t>аг</a:t>
            </a:r>
            <a:r>
              <a:rPr lang="ru-RU" dirty="0" smtClean="0"/>
              <a:t>. Старые Дороги. Название такие камни получили от следа руки или ноги на их поверхности. По преданию, следы оставлены Иисусом Христом, Божьей Матерью или апостолами. Этот камень долгое время лежал возле старого кладбища, местные жители считают, что след на этом камне оставлен Божьей Матерью. </a:t>
            </a:r>
            <a:endParaRPr lang="ru-RU" dirty="0"/>
          </a:p>
        </p:txBody>
      </p:sp>
      <p:pic>
        <p:nvPicPr>
          <p:cNvPr id="5" name="Объект 6"/>
          <p:cNvPicPr>
            <a:picLocks noGrp="1" noChangeAspect="1" noChangeArrowheads="1"/>
          </p:cNvPicPr>
          <p:nvPr>
            <p:ph idx="1"/>
          </p:nvPr>
        </p:nvPicPr>
        <p:blipFill>
          <a:blip r:embed="rId2" cstate="email">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a:ext>
            </a:extLst>
          </a:blip>
          <a:srcRect/>
          <a:stretch>
            <a:fillRect/>
          </a:stretch>
        </p:blipFill>
        <p:spPr>
          <a:xfrm>
            <a:off x="6456219" y="1208624"/>
            <a:ext cx="4775704" cy="3252540"/>
          </a:xfrm>
          <a:prstGeom prst="rect">
            <a:avLst/>
          </a:prstGeom>
          <a:ln>
            <a:noFill/>
          </a:ln>
          <a:effectLst>
            <a:softEdge rad="112500"/>
          </a:effectLst>
        </p:spPr>
      </p:pic>
    </p:spTree>
    <p:extLst>
      <p:ext uri="{BB962C8B-B14F-4D97-AF65-F5344CB8AC3E}">
        <p14:creationId xmlns:p14="http://schemas.microsoft.com/office/powerpoint/2010/main" val="3315618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Валун в форме креста</a:t>
            </a:r>
            <a:endParaRPr lang="ru-RU" b="1" dirty="0"/>
          </a:p>
        </p:txBody>
      </p:sp>
      <p:pic>
        <p:nvPicPr>
          <p:cNvPr id="5" name="Объект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6664038" y="1468582"/>
            <a:ext cx="4364180" cy="2690421"/>
          </a:xfrm>
          <a:prstGeom prst="rect">
            <a:avLst/>
          </a:prstGeom>
          <a:ln>
            <a:noFill/>
          </a:ln>
          <a:effectLst>
            <a:softEdge rad="112500"/>
          </a:effectLst>
        </p:spPr>
      </p:pic>
      <p:sp>
        <p:nvSpPr>
          <p:cNvPr id="4" name="Текст 3"/>
          <p:cNvSpPr>
            <a:spLocks noGrp="1"/>
          </p:cNvSpPr>
          <p:nvPr>
            <p:ph type="body" sz="half" idx="2"/>
          </p:nvPr>
        </p:nvSpPr>
        <p:spPr/>
        <p:txBody>
          <a:bodyPr/>
          <a:lstStyle/>
          <a:p>
            <a:pPr algn="just"/>
            <a:r>
              <a:rPr lang="ru-RU" dirty="0" smtClean="0"/>
              <a:t>Валун в форме креста находится на кладбище в </a:t>
            </a:r>
            <a:r>
              <a:rPr lang="ru-RU" dirty="0" err="1" smtClean="0"/>
              <a:t>аг</a:t>
            </a:r>
            <a:r>
              <a:rPr lang="ru-RU" dirty="0" smtClean="0"/>
              <a:t>. </a:t>
            </a:r>
            <a:r>
              <a:rPr lang="ru-RU" dirty="0" err="1" smtClean="0"/>
              <a:t>Синегово</a:t>
            </a:r>
            <a:r>
              <a:rPr lang="ru-RU" dirty="0" smtClean="0"/>
              <a:t>. Легенда гласит, что еще в </a:t>
            </a:r>
            <a:r>
              <a:rPr lang="en-US" dirty="0" smtClean="0"/>
              <a:t>XIX </a:t>
            </a:r>
            <a:r>
              <a:rPr lang="be-BY" dirty="0" smtClean="0"/>
              <a:t>– </a:t>
            </a:r>
            <a:r>
              <a:rPr lang="ru-RU" dirty="0" smtClean="0"/>
              <a:t>начале </a:t>
            </a:r>
            <a:r>
              <a:rPr lang="en-US" dirty="0" smtClean="0"/>
              <a:t>XX </a:t>
            </a:r>
            <a:r>
              <a:rPr lang="be-BY" dirty="0" smtClean="0"/>
              <a:t>вв. на этом месте не было креста, а стояла часовня. Крест долгое время находился в земле, но в итоге найден жителями и установлен на кладбище. Он вытесан из валуна высотой 1,5 м, и в центре высечен крестик. Считается, что если постоять, приложив к кресту ладонь, становится легче на душе, тревоги и печаль отступают.</a:t>
            </a:r>
            <a:endParaRPr lang="ru-RU" dirty="0"/>
          </a:p>
        </p:txBody>
      </p:sp>
    </p:spTree>
    <p:extLst>
      <p:ext uri="{BB962C8B-B14F-4D97-AF65-F5344CB8AC3E}">
        <p14:creationId xmlns:p14="http://schemas.microsoft.com/office/powerpoint/2010/main" val="644558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862" y="475117"/>
            <a:ext cx="3505199" cy="976312"/>
          </a:xfrm>
        </p:spPr>
        <p:txBody>
          <a:bodyPr/>
          <a:lstStyle/>
          <a:p>
            <a:pPr algn="ctr"/>
            <a:r>
              <a:rPr lang="be-BY" b="1" dirty="0"/>
              <a:t>Свято-Георгиевская церковь </a:t>
            </a:r>
            <a:endParaRPr lang="ru-RU" b="1" dirty="0"/>
          </a:p>
        </p:txBody>
      </p:sp>
      <p:sp>
        <p:nvSpPr>
          <p:cNvPr id="4" name="Текст 3"/>
          <p:cNvSpPr>
            <a:spLocks noGrp="1"/>
          </p:cNvSpPr>
          <p:nvPr>
            <p:ph type="body" sz="half" idx="2"/>
          </p:nvPr>
        </p:nvSpPr>
        <p:spPr>
          <a:xfrm>
            <a:off x="1538514" y="1598613"/>
            <a:ext cx="4474359" cy="3458296"/>
          </a:xfrm>
        </p:spPr>
        <p:txBody>
          <a:bodyPr>
            <a:normAutofit fontScale="92500" lnSpcReduction="10000"/>
          </a:bodyPr>
          <a:lstStyle/>
          <a:p>
            <a:pPr algn="just"/>
            <a:r>
              <a:rPr lang="be-BY" sz="1500" dirty="0"/>
              <a:t>Одной из достопримечательностей Стародорожского района является Свято-Георгиевская церковь в аг. Залужье. П</a:t>
            </a:r>
            <a:r>
              <a:rPr lang="be-BY" sz="1500" dirty="0" smtClean="0"/>
              <a:t>остроена </a:t>
            </a:r>
            <a:r>
              <a:rPr lang="be-BY" sz="1500" dirty="0"/>
              <a:t>в </a:t>
            </a:r>
            <a:r>
              <a:rPr lang="en-US" sz="1500" dirty="0"/>
              <a:t>XVIII </a:t>
            </a:r>
            <a:r>
              <a:rPr lang="ru-RU" sz="1500" dirty="0" smtClean="0"/>
              <a:t>веке, </a:t>
            </a:r>
            <a:r>
              <a:rPr lang="ru-RU" sz="1500" dirty="0"/>
              <a:t>стала одним из первых храмов, перешедших из унии в православие. </a:t>
            </a:r>
            <a:endParaRPr lang="ru-RU" sz="1500" dirty="0" smtClean="0"/>
          </a:p>
          <a:p>
            <a:pPr algn="just"/>
            <a:r>
              <a:rPr lang="ru-RU" sz="1500" dirty="0" smtClean="0"/>
              <a:t>В </a:t>
            </a:r>
            <a:r>
              <a:rPr lang="ru-RU" sz="1500" dirty="0"/>
              <a:t>1903 году </a:t>
            </a:r>
            <a:r>
              <a:rPr lang="ru-RU" sz="1500" dirty="0" smtClean="0"/>
              <a:t>реконструирована и освящена в </a:t>
            </a:r>
            <a:r>
              <a:rPr lang="ru-RU" sz="1500" dirty="0"/>
              <a:t>честь св. Георгия Победоносца. В 1920-е годы священником здесь служил о. Владимир </a:t>
            </a:r>
            <a:r>
              <a:rPr lang="ru-RU" sz="1500" dirty="0" err="1"/>
              <a:t>Талюш</a:t>
            </a:r>
            <a:r>
              <a:rPr lang="ru-RU" sz="1500" dirty="0"/>
              <a:t>, который погиб в годы репрессий </a:t>
            </a:r>
            <a:r>
              <a:rPr lang="ru-RU" sz="1500" dirty="0" smtClean="0"/>
              <a:t>и причислен </a:t>
            </a:r>
            <a:r>
              <a:rPr lang="ru-RU" sz="1500" dirty="0"/>
              <a:t>к лику святых. Вместе с ним репрессировали некоторых прихожан, а церковь закрыли, частично перестроили и превратили в сельский клуб. В 1991 году церковь возобновила свою работу. Настоятели храма провели ремонт, обновили интерьер и перестроили часть здания. </a:t>
            </a:r>
          </a:p>
          <a:p>
            <a:endParaRPr lang="ru-RU" dirty="0"/>
          </a:p>
        </p:txBody>
      </p:sp>
      <p:pic>
        <p:nvPicPr>
          <p:cNvPr id="15" name="Объект 14"/>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23013" y="1210469"/>
            <a:ext cx="5181600" cy="3886200"/>
          </a:xfrm>
        </p:spPr>
      </p:pic>
    </p:spTree>
    <p:extLst>
      <p:ext uri="{BB962C8B-B14F-4D97-AF65-F5344CB8AC3E}">
        <p14:creationId xmlns:p14="http://schemas.microsoft.com/office/powerpoint/2010/main" val="2260255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b="1" dirty="0"/>
              <a:t>Озеро “Скачальское</a:t>
            </a:r>
            <a:r>
              <a:rPr lang="be-BY" b="1" dirty="0" smtClean="0"/>
              <a:t>”</a:t>
            </a:r>
            <a:endParaRPr lang="ru-RU" b="1" dirty="0"/>
          </a:p>
        </p:txBody>
      </p:sp>
      <p:sp>
        <p:nvSpPr>
          <p:cNvPr id="4" name="Текст 3"/>
          <p:cNvSpPr>
            <a:spLocks noGrp="1"/>
          </p:cNvSpPr>
          <p:nvPr>
            <p:ph type="body" sz="half" idx="2"/>
          </p:nvPr>
        </p:nvSpPr>
        <p:spPr>
          <a:xfrm>
            <a:off x="2258292" y="1598613"/>
            <a:ext cx="3836120" cy="4262436"/>
          </a:xfrm>
        </p:spPr>
        <p:txBody>
          <a:bodyPr>
            <a:normAutofit lnSpcReduction="10000"/>
          </a:bodyPr>
          <a:lstStyle/>
          <a:p>
            <a:pPr algn="just"/>
            <a:r>
              <a:rPr lang="be-BY" dirty="0"/>
              <a:t>Самое известное озеро Стародорожского района – Скачальское – расположено в 1,5 км от д. Зеленая Дуброва. Со всех сторон </a:t>
            </a:r>
            <a:r>
              <a:rPr lang="be-BY" dirty="0" smtClean="0"/>
              <a:t>окружено </a:t>
            </a:r>
            <a:r>
              <a:rPr lang="be-BY" dirty="0"/>
              <a:t>лесом </a:t>
            </a:r>
            <a:r>
              <a:rPr lang="be-BY" dirty="0" smtClean="0"/>
              <a:t>и </a:t>
            </a:r>
            <a:r>
              <a:rPr lang="be-BY" dirty="0"/>
              <a:t>кустраниками, но на юго-восточном участке есть открытое место, где можно подойти к озеру близко и выбрать место для рыбалки. В озере обитает карась, линь, лещ, щука, плотва, окунь и другая рыба. Существует легенда, что когда-то на месте озера находилась церковь, которая затем ушла под воду. Местные жители верят, что вода в озере </a:t>
            </a:r>
            <a:r>
              <a:rPr lang="be-BY" dirty="0" smtClean="0"/>
              <a:t>лечебная.	</a:t>
            </a:r>
            <a:endParaRPr lang="be-BY" dirty="0"/>
          </a:p>
          <a:p>
            <a:pPr algn="just"/>
            <a:r>
              <a:rPr lang="be-BY" dirty="0" smtClean="0"/>
              <a:t>Ежегодно </a:t>
            </a:r>
            <a:r>
              <a:rPr lang="be-BY" dirty="0"/>
              <a:t>большое количество </a:t>
            </a:r>
            <a:r>
              <a:rPr lang="be-BY" dirty="0" smtClean="0"/>
              <a:t>жителей Стародорожчины и туристов </a:t>
            </a:r>
            <a:r>
              <a:rPr lang="be-BY" dirty="0"/>
              <a:t>посещает </a:t>
            </a:r>
            <a:r>
              <a:rPr lang="be-BY" dirty="0" smtClean="0"/>
              <a:t>озеро для отдыха и в </a:t>
            </a:r>
            <a:r>
              <a:rPr lang="be-BY" dirty="0"/>
              <a:t>оздоровительных </a:t>
            </a:r>
            <a:r>
              <a:rPr lang="be-BY" dirty="0" smtClean="0"/>
              <a:t>целях.</a:t>
            </a:r>
            <a:endParaRPr lang="ru-RU" dirty="0"/>
          </a:p>
          <a:p>
            <a:endParaRPr lang="ru-RU" dirty="0"/>
          </a:p>
        </p:txBody>
      </p:sp>
      <p:pic>
        <p:nvPicPr>
          <p:cNvPr id="6" name="Объект 5"/>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274254" y="516468"/>
            <a:ext cx="4144364" cy="2761910"/>
          </a:xfrm>
          <a:prstGeom prst="rect">
            <a:avLst/>
          </a:prstGeom>
          <a:ln>
            <a:noFill/>
          </a:ln>
          <a:effectLst>
            <a:softEdge rad="112500"/>
          </a:effectLst>
        </p:spPr>
      </p:pic>
      <p:pic>
        <p:nvPicPr>
          <p:cNvPr id="7" name="Рисунок 6"/>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7716983" y="3149424"/>
            <a:ext cx="4124036" cy="2849594"/>
          </a:xfrm>
          <a:prstGeom prst="rect">
            <a:avLst/>
          </a:prstGeom>
          <a:ln>
            <a:noFill/>
          </a:ln>
          <a:effectLst>
            <a:softEdge rad="112500"/>
          </a:effectLst>
        </p:spPr>
      </p:pic>
    </p:spTree>
    <p:extLst>
      <p:ext uri="{BB962C8B-B14F-4D97-AF65-F5344CB8AC3E}">
        <p14:creationId xmlns:p14="http://schemas.microsoft.com/office/powerpoint/2010/main" val="115127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Почему стоит посетить </a:t>
            </a:r>
            <a:br>
              <a:rPr lang="ru-RU" dirty="0" smtClean="0"/>
            </a:br>
            <a:r>
              <a:rPr lang="ru-RU" dirty="0" smtClean="0"/>
              <a:t>город Старые Дороги?</a:t>
            </a: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dirty="0" smtClean="0"/>
              <a:t>В Старые Дороги стоит приехать уже для того, чтобы прикоснуться к удивительной истории, которая началась в </a:t>
            </a:r>
            <a:r>
              <a:rPr lang="en-US" dirty="0" smtClean="0"/>
              <a:t>XVI </a:t>
            </a:r>
            <a:r>
              <a:rPr lang="ru-RU" dirty="0" smtClean="0"/>
              <a:t>веке. Впервые Дороги появляются в «Литовской метрике» в 1524 году. Тогда поселение принадлежало князьям </a:t>
            </a:r>
            <a:r>
              <a:rPr lang="ru-RU" dirty="0" err="1" smtClean="0"/>
              <a:t>Гольшанским</a:t>
            </a:r>
            <a:r>
              <a:rPr lang="ru-RU" dirty="0" smtClean="0"/>
              <a:t>, а с середины </a:t>
            </a:r>
            <a:r>
              <a:rPr lang="en-US" dirty="0" smtClean="0"/>
              <a:t>XVII </a:t>
            </a:r>
            <a:r>
              <a:rPr lang="ru-RU" dirty="0" smtClean="0"/>
              <a:t>века село Дороги стало центром </a:t>
            </a:r>
            <a:r>
              <a:rPr lang="ru-RU" dirty="0" err="1" smtClean="0"/>
              <a:t>Дорожской</a:t>
            </a:r>
            <a:r>
              <a:rPr lang="ru-RU" dirty="0" smtClean="0"/>
              <a:t> волости Слуцкого княжества </a:t>
            </a:r>
            <a:r>
              <a:rPr lang="ru-RU" dirty="0" err="1" smtClean="0"/>
              <a:t>Радзивиллов</a:t>
            </a:r>
            <a:r>
              <a:rPr lang="ru-RU" dirty="0" smtClean="0"/>
              <a:t>. Важную роль в </a:t>
            </a:r>
            <a:r>
              <a:rPr lang="ru-RU" dirty="0"/>
              <a:t> </a:t>
            </a:r>
            <a:r>
              <a:rPr lang="ru-RU" dirty="0" smtClean="0"/>
              <a:t>развитии </a:t>
            </a:r>
            <a:r>
              <a:rPr lang="ru-RU" dirty="0" err="1" smtClean="0"/>
              <a:t>Стародорожчины</a:t>
            </a:r>
            <a:r>
              <a:rPr lang="ru-RU" dirty="0" smtClean="0"/>
              <a:t> сыграло строительство дорог и почтовых станций. Появились крупные магистрали, одна из них – Московско-Варшавская – пролегла через Старые Дороги.</a:t>
            </a:r>
          </a:p>
          <a:p>
            <a:pPr marL="0" indent="0" algn="just">
              <a:buNone/>
            </a:pPr>
            <a:r>
              <a:rPr lang="ru-RU" dirty="0" smtClean="0"/>
              <a:t>В Старых Дорогах следует побывать и потому, что здесь есть семь местных чудес. Это и здания почтовой станции, и места, наделенные особой силой, и удивительная Свято-Георгиевская церковь, красивейшее озеро </a:t>
            </a:r>
            <a:r>
              <a:rPr lang="ru-RU" dirty="0" err="1" smtClean="0"/>
              <a:t>Скачальское</a:t>
            </a:r>
            <a:r>
              <a:rPr lang="ru-RU" dirty="0" smtClean="0"/>
              <a:t>, появившееся, по преданию на месте, где церковь ушла под воду. А еще можно попробовать </a:t>
            </a:r>
            <a:r>
              <a:rPr lang="ru-RU" dirty="0" err="1" smtClean="0"/>
              <a:t>стародорожскую</a:t>
            </a:r>
            <a:r>
              <a:rPr lang="ru-RU" dirty="0" smtClean="0"/>
              <a:t> минералку, соки и варенье, ставшие лучшими в 2018 году. </a:t>
            </a:r>
            <a:endParaRPr lang="ru-RU" dirty="0"/>
          </a:p>
        </p:txBody>
      </p:sp>
    </p:spTree>
    <p:extLst>
      <p:ext uri="{BB962C8B-B14F-4D97-AF65-F5344CB8AC3E}">
        <p14:creationId xmlns:p14="http://schemas.microsoft.com/office/powerpoint/2010/main" val="291217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b="1" dirty="0"/>
              <a:t>Символика города Старые Дороги</a:t>
            </a:r>
            <a:endParaRPr lang="ru-RU" b="1" dirty="0"/>
          </a:p>
        </p:txBody>
      </p:sp>
      <p:pic>
        <p:nvPicPr>
          <p:cNvPr id="5" name="Объект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23013" y="1858169"/>
            <a:ext cx="5181600" cy="2590800"/>
          </a:xfrm>
        </p:spPr>
      </p:pic>
      <p:sp>
        <p:nvSpPr>
          <p:cNvPr id="4" name="Текст 3"/>
          <p:cNvSpPr>
            <a:spLocks noGrp="1"/>
          </p:cNvSpPr>
          <p:nvPr>
            <p:ph type="body" sz="half" idx="2"/>
          </p:nvPr>
        </p:nvSpPr>
        <p:spPr>
          <a:xfrm>
            <a:off x="1898074" y="1598613"/>
            <a:ext cx="4196338" cy="4262436"/>
          </a:xfrm>
        </p:spPr>
        <p:txBody>
          <a:bodyPr>
            <a:normAutofit/>
          </a:bodyPr>
          <a:lstStyle/>
          <a:p>
            <a:pPr algn="just"/>
            <a:r>
              <a:rPr lang="be-BY" dirty="0"/>
              <a:t>Как и другие города Беларуси, Старые Дороги имеют свой герб и </a:t>
            </a:r>
            <a:r>
              <a:rPr lang="ru-RU" dirty="0"/>
              <a:t>флаг. </a:t>
            </a:r>
          </a:p>
          <a:p>
            <a:pPr algn="just"/>
            <a:r>
              <a:rPr lang="ru-RU" dirty="0" smtClean="0"/>
              <a:t>Герб </a:t>
            </a:r>
            <a:r>
              <a:rPr lang="ru-RU" dirty="0"/>
              <a:t>г. Старые Дороги был принят в 1996 году и представляет собой золотого </a:t>
            </a:r>
            <a:r>
              <a:rPr lang="ru-RU" dirty="0" err="1" smtClean="0"/>
              <a:t>гипоцентавра</a:t>
            </a:r>
            <a:r>
              <a:rPr lang="ru-RU" dirty="0" smtClean="0"/>
              <a:t> </a:t>
            </a:r>
            <a:r>
              <a:rPr lang="ru-RU" dirty="0"/>
              <a:t>в красном поле варяжского щита, под которым два золотых перекрещенных посоха. </a:t>
            </a:r>
            <a:r>
              <a:rPr lang="ru-RU" dirty="0" err="1" smtClean="0"/>
              <a:t>Гипоцентавр</a:t>
            </a:r>
            <a:r>
              <a:rPr lang="ru-RU" dirty="0" smtClean="0"/>
              <a:t> </a:t>
            </a:r>
            <a:r>
              <a:rPr lang="ru-RU" dirty="0"/>
              <a:t>является символом князей </a:t>
            </a:r>
            <a:r>
              <a:rPr lang="ru-RU" dirty="0" err="1"/>
              <a:t>Гольшанских</a:t>
            </a:r>
            <a:r>
              <a:rPr lang="ru-RU" dirty="0"/>
              <a:t> – первых известных владельцев Старых Дорог</a:t>
            </a:r>
            <a:r>
              <a:rPr lang="ru-RU" dirty="0" smtClean="0"/>
              <a:t>.</a:t>
            </a:r>
          </a:p>
          <a:p>
            <a:pPr algn="just"/>
            <a:r>
              <a:rPr lang="ru-RU" dirty="0" smtClean="0"/>
              <a:t> </a:t>
            </a:r>
            <a:r>
              <a:rPr lang="ru-RU" dirty="0"/>
              <a:t>Флаг </a:t>
            </a:r>
            <a:r>
              <a:rPr lang="ru-RU" dirty="0" smtClean="0"/>
              <a:t>города представляет </a:t>
            </a:r>
            <a:r>
              <a:rPr lang="ru-RU" dirty="0"/>
              <a:t>собой прямоугольное полотнище, состоящее из трех вертикальных полос – красных по бокам и желтой в середине, на которой размещен герб. </a:t>
            </a:r>
          </a:p>
        </p:txBody>
      </p:sp>
    </p:spTree>
    <p:extLst>
      <p:ext uri="{BB962C8B-B14F-4D97-AF65-F5344CB8AC3E}">
        <p14:creationId xmlns:p14="http://schemas.microsoft.com/office/powerpoint/2010/main" val="163391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Гимн города Старые Дороги</a:t>
            </a:r>
            <a:endParaRPr lang="ru-RU" b="1" dirty="0"/>
          </a:p>
        </p:txBody>
      </p:sp>
      <p:sp>
        <p:nvSpPr>
          <p:cNvPr id="3" name="Объект 2"/>
          <p:cNvSpPr>
            <a:spLocks noGrp="1"/>
          </p:cNvSpPr>
          <p:nvPr>
            <p:ph idx="1"/>
          </p:nvPr>
        </p:nvSpPr>
        <p:spPr/>
        <p:txBody>
          <a:bodyPr numCol="2">
            <a:normAutofit fontScale="92500" lnSpcReduction="10000"/>
          </a:bodyPr>
          <a:lstStyle/>
          <a:p>
            <a:pPr marL="0" indent="0">
              <a:buNone/>
            </a:pPr>
            <a:r>
              <a:rPr lang="ru-RU" dirty="0"/>
              <a:t>Край </a:t>
            </a:r>
            <a:r>
              <a:rPr lang="ru-RU" dirty="0" err="1"/>
              <a:t>сінявокі</a:t>
            </a:r>
            <a:r>
              <a:rPr lang="ru-RU" dirty="0"/>
              <a:t>, </a:t>
            </a:r>
            <a:r>
              <a:rPr lang="ru-RU" dirty="0" err="1"/>
              <a:t>табой</a:t>
            </a:r>
            <a:r>
              <a:rPr lang="ru-RU" dirty="0"/>
              <a:t> </a:t>
            </a:r>
            <a:r>
              <a:rPr lang="ru-RU" dirty="0" err="1"/>
              <a:t>ганаруся</a:t>
            </a:r>
            <a:r>
              <a:rPr lang="ru-RU" dirty="0"/>
              <a:t>,           </a:t>
            </a:r>
            <a:br>
              <a:rPr lang="ru-RU" dirty="0"/>
            </a:br>
            <a:r>
              <a:rPr lang="ru-RU" dirty="0"/>
              <a:t>Ты </a:t>
            </a:r>
            <a:r>
              <a:rPr lang="ru-RU" dirty="0" err="1"/>
              <a:t>дарагі</a:t>
            </a:r>
            <a:r>
              <a:rPr lang="ru-RU" dirty="0"/>
              <a:t> для </a:t>
            </a:r>
            <a:r>
              <a:rPr lang="ru-RU" dirty="0" err="1"/>
              <a:t>мяне</a:t>
            </a:r>
            <a:r>
              <a:rPr lang="ru-RU" dirty="0"/>
              <a:t> </a:t>
            </a:r>
            <a:r>
              <a:rPr lang="en-US" dirty="0" err="1"/>
              <a:t>i</a:t>
            </a:r>
            <a:r>
              <a:rPr lang="en-US" dirty="0"/>
              <a:t> </a:t>
            </a:r>
            <a:r>
              <a:rPr lang="ru-RU" dirty="0" err="1"/>
              <a:t>сяброў</a:t>
            </a:r>
            <a:r>
              <a:rPr lang="ru-RU" dirty="0"/>
              <a:t>.</a:t>
            </a:r>
            <a:br>
              <a:rPr lang="ru-RU" dirty="0"/>
            </a:br>
            <a:r>
              <a:rPr lang="ru-RU" dirty="0"/>
              <a:t>На </a:t>
            </a:r>
            <a:r>
              <a:rPr lang="ru-RU" dirty="0" err="1"/>
              <a:t>скрыжаванні</a:t>
            </a:r>
            <a:r>
              <a:rPr lang="ru-RU" dirty="0"/>
              <a:t> </a:t>
            </a:r>
            <a:r>
              <a:rPr lang="ru-RU" dirty="0" err="1"/>
              <a:t>дарог</a:t>
            </a:r>
            <a:r>
              <a:rPr lang="ru-RU" dirty="0"/>
              <a:t> </a:t>
            </a:r>
            <a:r>
              <a:rPr lang="ru-RU" dirty="0" err="1"/>
              <a:t>Беларусі</a:t>
            </a:r>
            <a:r>
              <a:rPr lang="ru-RU" dirty="0"/>
              <a:t/>
            </a:r>
            <a:br>
              <a:rPr lang="ru-RU" dirty="0"/>
            </a:br>
            <a:r>
              <a:rPr lang="ru-RU" dirty="0"/>
              <a:t>Вечна </a:t>
            </a:r>
            <a:r>
              <a:rPr lang="ru-RU" dirty="0" err="1"/>
              <a:t>жыві</a:t>
            </a:r>
            <a:r>
              <a:rPr lang="ru-RU" dirty="0"/>
              <a:t> </a:t>
            </a:r>
            <a:r>
              <a:rPr lang="ru-RU" dirty="0" err="1"/>
              <a:t>пад</a:t>
            </a:r>
            <a:r>
              <a:rPr lang="ru-RU" dirty="0"/>
              <a:t> </a:t>
            </a:r>
            <a:r>
              <a:rPr lang="ru-RU" dirty="0" err="1"/>
              <a:t>бусліным</a:t>
            </a:r>
            <a:r>
              <a:rPr lang="ru-RU" dirty="0"/>
              <a:t> крылом!</a:t>
            </a:r>
          </a:p>
          <a:p>
            <a:pPr marL="0" indent="0">
              <a:buNone/>
            </a:pPr>
            <a:r>
              <a:rPr lang="ru-RU" dirty="0"/>
              <a:t>ПРЫПЕЎ:</a:t>
            </a:r>
            <a:br>
              <a:rPr lang="ru-RU" dirty="0"/>
            </a:br>
            <a:r>
              <a:rPr lang="ru-RU" dirty="0" err="1"/>
              <a:t>Слаўся</a:t>
            </a:r>
            <a:r>
              <a:rPr lang="ru-RU" dirty="0"/>
              <a:t>, мой </a:t>
            </a:r>
            <a:r>
              <a:rPr lang="ru-RU" dirty="0" err="1"/>
              <a:t>горад</a:t>
            </a:r>
            <a:r>
              <a:rPr lang="ru-RU" dirty="0"/>
              <a:t>, </a:t>
            </a:r>
            <a:r>
              <a:rPr lang="ru-RU" dirty="0" err="1"/>
              <a:t>заўжды</a:t>
            </a:r>
            <a:r>
              <a:rPr lang="ru-RU" dirty="0"/>
              <a:t> </a:t>
            </a:r>
            <a:r>
              <a:rPr lang="en-US" dirty="0" err="1"/>
              <a:t>i</a:t>
            </a:r>
            <a:r>
              <a:rPr lang="en-US" dirty="0"/>
              <a:t> </a:t>
            </a:r>
            <a:r>
              <a:rPr lang="ru-RU" dirty="0" err="1"/>
              <a:t>вякамі</a:t>
            </a:r>
            <a:r>
              <a:rPr lang="ru-RU" dirty="0"/>
              <a:t>,</a:t>
            </a:r>
            <a:br>
              <a:rPr lang="ru-RU" dirty="0"/>
            </a:br>
            <a:r>
              <a:rPr lang="ru-RU" dirty="0" err="1"/>
              <a:t>Зоркай</a:t>
            </a:r>
            <a:r>
              <a:rPr lang="ru-RU" dirty="0"/>
              <a:t> </a:t>
            </a:r>
            <a:r>
              <a:rPr lang="ru-RU" dirty="0" err="1"/>
              <a:t>нязгаснай</a:t>
            </a:r>
            <a:r>
              <a:rPr lang="ru-RU" dirty="0"/>
              <a:t> у </a:t>
            </a:r>
            <a:r>
              <a:rPr lang="ru-RU" dirty="0" err="1"/>
              <a:t>свеце</a:t>
            </a:r>
            <a:r>
              <a:rPr lang="ru-RU" dirty="0"/>
              <a:t> </a:t>
            </a:r>
            <a:r>
              <a:rPr lang="ru-RU" dirty="0" err="1"/>
              <a:t>гары</a:t>
            </a:r>
            <a:r>
              <a:rPr lang="ru-RU" dirty="0"/>
              <a:t>.</a:t>
            </a:r>
            <a:br>
              <a:rPr lang="ru-RU" dirty="0"/>
            </a:br>
            <a:r>
              <a:rPr lang="ru-RU" dirty="0" err="1"/>
              <a:t>Працаю</a:t>
            </a:r>
            <a:r>
              <a:rPr lang="ru-RU" dirty="0"/>
              <a:t> </a:t>
            </a:r>
            <a:r>
              <a:rPr lang="ru-RU" dirty="0" err="1"/>
              <a:t>слаўся</a:t>
            </a:r>
            <a:r>
              <a:rPr lang="ru-RU" dirty="0"/>
              <a:t>, </a:t>
            </a:r>
            <a:r>
              <a:rPr lang="ru-RU" dirty="0" err="1"/>
              <a:t>палямі</a:t>
            </a:r>
            <a:r>
              <a:rPr lang="ru-RU" dirty="0"/>
              <a:t>, </a:t>
            </a:r>
            <a:r>
              <a:rPr lang="ru-RU" dirty="0" err="1"/>
              <a:t>лясамі</a:t>
            </a:r>
            <a:r>
              <a:rPr lang="ru-RU" dirty="0"/>
              <a:t/>
            </a:r>
            <a:br>
              <a:rPr lang="ru-RU" dirty="0"/>
            </a:br>
            <a:r>
              <a:rPr lang="ru-RU" dirty="0" err="1"/>
              <a:t>Старадарожскай</a:t>
            </a:r>
            <a:r>
              <a:rPr lang="ru-RU" dirty="0"/>
              <a:t> </a:t>
            </a:r>
            <a:r>
              <a:rPr lang="ru-RU" dirty="0" err="1"/>
              <a:t>гасціннай</a:t>
            </a:r>
            <a:r>
              <a:rPr lang="ru-RU" dirty="0"/>
              <a:t> </a:t>
            </a:r>
            <a:r>
              <a:rPr lang="ru-RU" dirty="0" err="1"/>
              <a:t>зямлі</a:t>
            </a:r>
            <a:r>
              <a:rPr lang="ru-RU" dirty="0"/>
              <a:t>.</a:t>
            </a:r>
          </a:p>
          <a:p>
            <a:pPr marL="0" indent="0">
              <a:buNone/>
            </a:pPr>
            <a:r>
              <a:rPr lang="ru-RU" dirty="0"/>
              <a:t>З </a:t>
            </a:r>
            <a:r>
              <a:rPr lang="ru-RU" dirty="0" err="1"/>
              <a:t>даўніх</a:t>
            </a:r>
            <a:r>
              <a:rPr lang="ru-RU" dirty="0"/>
              <a:t> </a:t>
            </a:r>
            <a:r>
              <a:rPr lang="ru-RU" dirty="0" err="1"/>
              <a:t>часоў</a:t>
            </a:r>
            <a:r>
              <a:rPr lang="ru-RU" dirty="0"/>
              <a:t> </a:t>
            </a:r>
            <a:r>
              <a:rPr lang="ru-RU" dirty="0" err="1"/>
              <a:t>баранілі</a:t>
            </a:r>
            <a:r>
              <a:rPr lang="ru-RU" dirty="0"/>
              <a:t> </a:t>
            </a:r>
            <a:r>
              <a:rPr lang="ru-RU" dirty="0" err="1"/>
              <a:t>Радзіму</a:t>
            </a:r>
            <a:r>
              <a:rPr lang="ru-RU" dirty="0"/>
              <a:t>,</a:t>
            </a:r>
            <a:br>
              <a:rPr lang="ru-RU" dirty="0"/>
            </a:br>
            <a:r>
              <a:rPr lang="ru-RU" dirty="0" err="1"/>
              <a:t>Вёскі</a:t>
            </a:r>
            <a:r>
              <a:rPr lang="ru-RU" dirty="0"/>
              <a:t>, </a:t>
            </a:r>
            <a:r>
              <a:rPr lang="ru-RU" dirty="0" err="1"/>
              <a:t>аколіцы</a:t>
            </a:r>
            <a:r>
              <a:rPr lang="ru-RU" dirty="0"/>
              <a:t> </a:t>
            </a:r>
            <a:r>
              <a:rPr lang="en-US" dirty="0" err="1"/>
              <a:t>i</a:t>
            </a:r>
            <a:r>
              <a:rPr lang="en-US" dirty="0"/>
              <a:t> </a:t>
            </a:r>
            <a:r>
              <a:rPr lang="ru-RU" dirty="0" err="1"/>
              <a:t>жыхароў</a:t>
            </a:r>
            <a:r>
              <a:rPr lang="ru-RU" dirty="0"/>
              <a:t>,</a:t>
            </a:r>
            <a:br>
              <a:rPr lang="ru-RU" dirty="0"/>
            </a:br>
            <a:r>
              <a:rPr lang="ru-RU" dirty="0"/>
              <a:t>У песнях, легендах </a:t>
            </a:r>
            <a:r>
              <a:rPr lang="en-US" dirty="0" err="1"/>
              <a:t>i</a:t>
            </a:r>
            <a:r>
              <a:rPr lang="en-US" dirty="0"/>
              <a:t> </a:t>
            </a:r>
            <a:r>
              <a:rPr lang="ru-RU" dirty="0" err="1"/>
              <a:t>сведках</a:t>
            </a:r>
            <a:r>
              <a:rPr lang="ru-RU" dirty="0"/>
              <a:t> </a:t>
            </a:r>
            <a:r>
              <a:rPr lang="ru-RU" dirty="0" err="1"/>
              <a:t>маўклівых</a:t>
            </a:r>
            <a:r>
              <a:rPr lang="ru-RU" dirty="0"/>
              <a:t/>
            </a:r>
            <a:br>
              <a:rPr lang="ru-RU" dirty="0"/>
            </a:br>
            <a:r>
              <a:rPr lang="ru-RU" dirty="0" err="1"/>
              <a:t>Памяць</a:t>
            </a:r>
            <a:r>
              <a:rPr lang="ru-RU" dirty="0"/>
              <a:t> </a:t>
            </a:r>
            <a:r>
              <a:rPr lang="ru-RU" dirty="0" err="1"/>
              <a:t>жыве</a:t>
            </a:r>
            <a:r>
              <a:rPr lang="ru-RU" dirty="0"/>
              <a:t> </a:t>
            </a:r>
            <a:r>
              <a:rPr lang="ru-RU" dirty="0" err="1"/>
              <a:t>пра</a:t>
            </a:r>
            <a:r>
              <a:rPr lang="ru-RU" dirty="0"/>
              <a:t> </a:t>
            </a:r>
            <a:r>
              <a:rPr lang="ru-RU" dirty="0" err="1"/>
              <a:t>дзядоў</a:t>
            </a:r>
            <a:r>
              <a:rPr lang="ru-RU" dirty="0"/>
              <a:t> </a:t>
            </a:r>
            <a:r>
              <a:rPr lang="en-US" dirty="0" err="1"/>
              <a:t>i</a:t>
            </a:r>
            <a:r>
              <a:rPr lang="en-US" dirty="0"/>
              <a:t> </a:t>
            </a:r>
            <a:r>
              <a:rPr lang="ru-RU" dirty="0" err="1"/>
              <a:t>сыноў</a:t>
            </a:r>
            <a:r>
              <a:rPr lang="ru-RU" dirty="0" smtClean="0"/>
              <a:t>.</a:t>
            </a:r>
          </a:p>
          <a:p>
            <a:endParaRPr lang="ru-RU" dirty="0"/>
          </a:p>
          <a:p>
            <a:pPr marL="0" indent="0">
              <a:buNone/>
            </a:pPr>
            <a:r>
              <a:rPr lang="ru-RU" dirty="0"/>
              <a:t>ПРЫПЕЎ:</a:t>
            </a:r>
            <a:br>
              <a:rPr lang="ru-RU" dirty="0"/>
            </a:br>
            <a:r>
              <a:rPr lang="ru-RU" dirty="0" err="1"/>
              <a:t>Слаўся</a:t>
            </a:r>
            <a:r>
              <a:rPr lang="ru-RU" dirty="0"/>
              <a:t>, мой </a:t>
            </a:r>
            <a:r>
              <a:rPr lang="ru-RU" dirty="0" err="1"/>
              <a:t>горад</a:t>
            </a:r>
            <a:r>
              <a:rPr lang="ru-RU" dirty="0"/>
              <a:t>, </a:t>
            </a:r>
            <a:r>
              <a:rPr lang="ru-RU" dirty="0" err="1"/>
              <a:t>заўжды</a:t>
            </a:r>
            <a:r>
              <a:rPr lang="ru-RU" dirty="0"/>
              <a:t> </a:t>
            </a:r>
            <a:r>
              <a:rPr lang="en-US" dirty="0" err="1"/>
              <a:t>i</a:t>
            </a:r>
            <a:r>
              <a:rPr lang="en-US" dirty="0"/>
              <a:t> </a:t>
            </a:r>
            <a:r>
              <a:rPr lang="ru-RU" dirty="0" err="1"/>
              <a:t>вякамі</a:t>
            </a:r>
            <a:r>
              <a:rPr lang="ru-RU" dirty="0"/>
              <a:t>,</a:t>
            </a:r>
            <a:br>
              <a:rPr lang="ru-RU" dirty="0"/>
            </a:br>
            <a:r>
              <a:rPr lang="ru-RU" dirty="0" err="1"/>
              <a:t>Зоркай</a:t>
            </a:r>
            <a:r>
              <a:rPr lang="ru-RU" dirty="0"/>
              <a:t> </a:t>
            </a:r>
            <a:r>
              <a:rPr lang="ru-RU" dirty="0" err="1"/>
              <a:t>нязгаснай</a:t>
            </a:r>
            <a:r>
              <a:rPr lang="ru-RU" dirty="0"/>
              <a:t> у </a:t>
            </a:r>
            <a:r>
              <a:rPr lang="ru-RU" dirty="0" err="1"/>
              <a:t>свеце</a:t>
            </a:r>
            <a:r>
              <a:rPr lang="ru-RU" dirty="0"/>
              <a:t> </a:t>
            </a:r>
            <a:r>
              <a:rPr lang="ru-RU" dirty="0" err="1"/>
              <a:t>гары</a:t>
            </a:r>
            <a:r>
              <a:rPr lang="ru-RU" dirty="0"/>
              <a:t>.</a:t>
            </a:r>
            <a:br>
              <a:rPr lang="ru-RU" dirty="0"/>
            </a:br>
            <a:r>
              <a:rPr lang="ru-RU" dirty="0" err="1"/>
              <a:t>Працаю</a:t>
            </a:r>
            <a:r>
              <a:rPr lang="ru-RU" dirty="0"/>
              <a:t> </a:t>
            </a:r>
            <a:r>
              <a:rPr lang="ru-RU" dirty="0" err="1"/>
              <a:t>слаўся</a:t>
            </a:r>
            <a:r>
              <a:rPr lang="ru-RU" dirty="0"/>
              <a:t>, </a:t>
            </a:r>
            <a:r>
              <a:rPr lang="ru-RU" dirty="0" err="1"/>
              <a:t>палямі</a:t>
            </a:r>
            <a:r>
              <a:rPr lang="ru-RU" dirty="0"/>
              <a:t>, </a:t>
            </a:r>
            <a:r>
              <a:rPr lang="ru-RU" dirty="0" err="1"/>
              <a:t>лясамі</a:t>
            </a:r>
            <a:r>
              <a:rPr lang="ru-RU" dirty="0"/>
              <a:t/>
            </a:r>
            <a:br>
              <a:rPr lang="ru-RU" dirty="0"/>
            </a:br>
            <a:r>
              <a:rPr lang="ru-RU" dirty="0" err="1"/>
              <a:t>Старадарожскай</a:t>
            </a:r>
            <a:r>
              <a:rPr lang="ru-RU" dirty="0"/>
              <a:t> </a:t>
            </a:r>
            <a:r>
              <a:rPr lang="ru-RU" dirty="0" err="1"/>
              <a:t>гасціннай</a:t>
            </a:r>
            <a:r>
              <a:rPr lang="ru-RU" dirty="0"/>
              <a:t> </a:t>
            </a:r>
            <a:r>
              <a:rPr lang="ru-RU" dirty="0" err="1"/>
              <a:t>зямлі</a:t>
            </a:r>
            <a:r>
              <a:rPr lang="ru-RU" dirty="0"/>
              <a:t>.</a:t>
            </a:r>
          </a:p>
          <a:p>
            <a:pPr marL="0" indent="0">
              <a:buNone/>
            </a:pPr>
            <a:r>
              <a:rPr lang="ru-RU" dirty="0" err="1"/>
              <a:t>Будзем</a:t>
            </a:r>
            <a:r>
              <a:rPr lang="ru-RU" dirty="0"/>
              <a:t> </a:t>
            </a:r>
            <a:r>
              <a:rPr lang="ru-RU" dirty="0" err="1"/>
              <a:t>любіць</a:t>
            </a:r>
            <a:r>
              <a:rPr lang="ru-RU" dirty="0"/>
              <a:t> </a:t>
            </a:r>
            <a:r>
              <a:rPr lang="en-US" dirty="0" err="1"/>
              <a:t>i</a:t>
            </a:r>
            <a:r>
              <a:rPr lang="en-US" dirty="0"/>
              <a:t> </a:t>
            </a:r>
            <a:r>
              <a:rPr lang="ru-RU" dirty="0"/>
              <a:t>з </a:t>
            </a:r>
            <a:r>
              <a:rPr lang="ru-RU" dirty="0" err="1"/>
              <a:t>пачуццем</a:t>
            </a:r>
            <a:r>
              <a:rPr lang="ru-RU" dirty="0"/>
              <a:t> </a:t>
            </a:r>
            <a:r>
              <a:rPr lang="ru-RU" dirty="0" err="1"/>
              <a:t>высокім</a:t>
            </a:r>
            <a:r>
              <a:rPr lang="ru-RU" dirty="0"/>
              <a:t/>
            </a:r>
            <a:br>
              <a:rPr lang="ru-RU" dirty="0"/>
            </a:br>
            <a:r>
              <a:rPr lang="ru-RU" dirty="0" err="1"/>
              <a:t>Кожны</a:t>
            </a:r>
            <a:r>
              <a:rPr lang="ru-RU" dirty="0"/>
              <a:t> </a:t>
            </a:r>
            <a:r>
              <a:rPr lang="ru-RU" dirty="0" err="1"/>
              <a:t>світанак</a:t>
            </a:r>
            <a:r>
              <a:rPr lang="ru-RU" dirty="0"/>
              <a:t> </a:t>
            </a:r>
            <a:r>
              <a:rPr lang="en-US" dirty="0" err="1"/>
              <a:t>i</a:t>
            </a:r>
            <a:r>
              <a:rPr lang="en-US" dirty="0"/>
              <a:t> </a:t>
            </a:r>
            <a:r>
              <a:rPr lang="ru-RU" dirty="0" err="1"/>
              <a:t>дзень</a:t>
            </a:r>
            <a:r>
              <a:rPr lang="ru-RU" dirty="0"/>
              <a:t> </a:t>
            </a:r>
            <a:r>
              <a:rPr lang="ru-RU" dirty="0" err="1"/>
              <a:t>сустракаць</a:t>
            </a:r>
            <a:r>
              <a:rPr lang="ru-RU" dirty="0"/>
              <a:t>.</a:t>
            </a:r>
            <a:br>
              <a:rPr lang="ru-RU" dirty="0"/>
            </a:br>
            <a:r>
              <a:rPr lang="ru-RU" dirty="0" err="1"/>
              <a:t>Чэрпаць</a:t>
            </a:r>
            <a:r>
              <a:rPr lang="ru-RU" dirty="0"/>
              <a:t> </a:t>
            </a:r>
            <a:r>
              <a:rPr lang="ru-RU" dirty="0" err="1"/>
              <a:t>натхненне</a:t>
            </a:r>
            <a:r>
              <a:rPr lang="ru-RU" dirty="0"/>
              <a:t> ў родных </a:t>
            </a:r>
            <a:r>
              <a:rPr lang="ru-RU" dirty="0" err="1"/>
              <a:t>вытоках</a:t>
            </a:r>
            <a:r>
              <a:rPr lang="ru-RU" dirty="0"/>
              <a:t>,</a:t>
            </a:r>
            <a:br>
              <a:rPr lang="ru-RU" dirty="0"/>
            </a:br>
            <a:r>
              <a:rPr lang="ru-RU" dirty="0" err="1"/>
              <a:t>Шчасце</a:t>
            </a:r>
            <a:r>
              <a:rPr lang="ru-RU" dirty="0"/>
              <a:t> </a:t>
            </a:r>
            <a:r>
              <a:rPr lang="en-US" dirty="0" err="1"/>
              <a:t>i</a:t>
            </a:r>
            <a:r>
              <a:rPr lang="en-US" dirty="0"/>
              <a:t> </a:t>
            </a:r>
            <a:r>
              <a:rPr lang="ru-RU" dirty="0"/>
              <a:t>долю </a:t>
            </a:r>
            <a:r>
              <a:rPr lang="ru-RU" dirty="0" err="1"/>
              <a:t>рукамі</a:t>
            </a:r>
            <a:r>
              <a:rPr lang="ru-RU" dirty="0"/>
              <a:t> </a:t>
            </a:r>
            <a:r>
              <a:rPr lang="ru-RU" dirty="0" err="1"/>
              <a:t>ствараць</a:t>
            </a:r>
            <a:r>
              <a:rPr lang="ru-RU" dirty="0"/>
              <a:t>.</a:t>
            </a:r>
          </a:p>
          <a:p>
            <a:pPr marL="0" indent="0">
              <a:buNone/>
            </a:pPr>
            <a:r>
              <a:rPr lang="ru-RU" dirty="0"/>
              <a:t>ПРЫПЕЎ:</a:t>
            </a:r>
            <a:br>
              <a:rPr lang="ru-RU" dirty="0"/>
            </a:br>
            <a:r>
              <a:rPr lang="ru-RU" dirty="0" err="1"/>
              <a:t>Слаўся</a:t>
            </a:r>
            <a:r>
              <a:rPr lang="ru-RU" dirty="0"/>
              <a:t>, мой </a:t>
            </a:r>
            <a:r>
              <a:rPr lang="ru-RU" dirty="0" err="1"/>
              <a:t>горад</a:t>
            </a:r>
            <a:r>
              <a:rPr lang="ru-RU" dirty="0"/>
              <a:t>, </a:t>
            </a:r>
            <a:r>
              <a:rPr lang="ru-RU" dirty="0" err="1"/>
              <a:t>заўжды</a:t>
            </a:r>
            <a:r>
              <a:rPr lang="ru-RU" dirty="0"/>
              <a:t> </a:t>
            </a:r>
            <a:r>
              <a:rPr lang="en-US" dirty="0" err="1"/>
              <a:t>i</a:t>
            </a:r>
            <a:r>
              <a:rPr lang="en-US" dirty="0"/>
              <a:t> </a:t>
            </a:r>
            <a:r>
              <a:rPr lang="ru-RU" dirty="0" err="1"/>
              <a:t>вякамі</a:t>
            </a:r>
            <a:r>
              <a:rPr lang="ru-RU" dirty="0"/>
              <a:t>!</a:t>
            </a:r>
            <a:br>
              <a:rPr lang="ru-RU" dirty="0"/>
            </a:br>
            <a:r>
              <a:rPr lang="ru-RU" dirty="0" err="1"/>
              <a:t>Зоркай</a:t>
            </a:r>
            <a:r>
              <a:rPr lang="ru-RU" dirty="0"/>
              <a:t> </a:t>
            </a:r>
            <a:r>
              <a:rPr lang="ru-RU" dirty="0" err="1"/>
              <a:t>нязгаснай</a:t>
            </a:r>
            <a:r>
              <a:rPr lang="ru-RU" dirty="0"/>
              <a:t> у </a:t>
            </a:r>
            <a:r>
              <a:rPr lang="ru-RU" dirty="0" err="1"/>
              <a:t>свеце</a:t>
            </a:r>
            <a:r>
              <a:rPr lang="ru-RU" dirty="0"/>
              <a:t> </a:t>
            </a:r>
            <a:r>
              <a:rPr lang="ru-RU" dirty="0" err="1"/>
              <a:t>гары</a:t>
            </a:r>
            <a:r>
              <a:rPr lang="ru-RU" dirty="0"/>
              <a:t>.</a:t>
            </a:r>
            <a:br>
              <a:rPr lang="ru-RU" dirty="0"/>
            </a:br>
            <a:r>
              <a:rPr lang="ru-RU" dirty="0" err="1"/>
              <a:t>Працаю</a:t>
            </a:r>
            <a:r>
              <a:rPr lang="ru-RU" dirty="0"/>
              <a:t> </a:t>
            </a:r>
            <a:r>
              <a:rPr lang="ru-RU" dirty="0" err="1"/>
              <a:t>слаўся</a:t>
            </a:r>
            <a:r>
              <a:rPr lang="ru-RU" dirty="0"/>
              <a:t>, </a:t>
            </a:r>
            <a:r>
              <a:rPr lang="ru-RU" dirty="0" err="1"/>
              <a:t>палямі</a:t>
            </a:r>
            <a:r>
              <a:rPr lang="ru-RU" dirty="0"/>
              <a:t>, </a:t>
            </a:r>
            <a:r>
              <a:rPr lang="ru-RU" dirty="0" err="1"/>
              <a:t>лясамі</a:t>
            </a:r>
            <a:r>
              <a:rPr lang="ru-RU" dirty="0"/>
              <a:t/>
            </a:r>
            <a:br>
              <a:rPr lang="ru-RU" dirty="0"/>
            </a:br>
            <a:r>
              <a:rPr lang="ru-RU" dirty="0" err="1"/>
              <a:t>Старадарожскай</a:t>
            </a:r>
            <a:r>
              <a:rPr lang="ru-RU" dirty="0"/>
              <a:t> </a:t>
            </a:r>
            <a:r>
              <a:rPr lang="ru-RU" dirty="0" err="1"/>
              <a:t>гасціннай</a:t>
            </a:r>
            <a:r>
              <a:rPr lang="ru-RU" dirty="0"/>
              <a:t> </a:t>
            </a:r>
            <a:r>
              <a:rPr lang="ru-RU" dirty="0" err="1"/>
              <a:t>зямлі</a:t>
            </a:r>
            <a:r>
              <a:rPr lang="ru-RU" dirty="0"/>
              <a:t>.</a:t>
            </a:r>
          </a:p>
          <a:p>
            <a:pPr marL="0" indent="0">
              <a:buNone/>
            </a:pPr>
            <a:endParaRPr lang="ru-RU" dirty="0"/>
          </a:p>
        </p:txBody>
      </p:sp>
    </p:spTree>
    <p:extLst>
      <p:ext uri="{BB962C8B-B14F-4D97-AF65-F5344CB8AC3E}">
        <p14:creationId xmlns:p14="http://schemas.microsoft.com/office/powerpoint/2010/main" val="256834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a:t>
            </a:r>
            <a:r>
              <a:rPr lang="ru-RU" dirty="0" err="1" smtClean="0"/>
              <a:t>Стародорожского</a:t>
            </a:r>
            <a:r>
              <a:rPr lang="ru-RU" dirty="0" smtClean="0"/>
              <a:t> района</a:t>
            </a:r>
            <a:endParaRPr lang="ru-RU" dirty="0"/>
          </a:p>
        </p:txBody>
      </p:sp>
      <p:sp>
        <p:nvSpPr>
          <p:cNvPr id="3" name="Текст 2"/>
          <p:cNvSpPr>
            <a:spLocks noGrp="1"/>
          </p:cNvSpPr>
          <p:nvPr>
            <p:ph type="body" idx="1"/>
          </p:nvPr>
        </p:nvSpPr>
        <p:spPr/>
        <p:txBody>
          <a:bodyPr/>
          <a:lstStyle/>
          <a:p>
            <a:endParaRPr lang="ru-RU"/>
          </a:p>
        </p:txBody>
      </p:sp>
      <p:sp>
        <p:nvSpPr>
          <p:cNvPr id="4" name="Управляющая кнопка: домой 3">
            <a:hlinkClick r:id="rId2" action="ppaction://hlinksldjump" highlightClick="1"/>
          </p:cNvPr>
          <p:cNvSpPr/>
          <p:nvPr/>
        </p:nvSpPr>
        <p:spPr>
          <a:xfrm>
            <a:off x="11240814" y="5927834"/>
            <a:ext cx="788276" cy="725214"/>
          </a:xfrm>
          <a:prstGeom prst="actionButtonHom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tx2"/>
              </a:solidFill>
            </a:endParaRPr>
          </a:p>
        </p:txBody>
      </p:sp>
    </p:spTree>
    <p:extLst>
      <p:ext uri="{BB962C8B-B14F-4D97-AF65-F5344CB8AC3E}">
        <p14:creationId xmlns:p14="http://schemas.microsoft.com/office/powerpoint/2010/main" val="414574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История города </a:t>
            </a:r>
            <a:r>
              <a:rPr lang="be-BY" dirty="0"/>
              <a:t>Старые </a:t>
            </a:r>
            <a:r>
              <a:rPr lang="be-BY" dirty="0" smtClean="0"/>
              <a:t>Дороги</a:t>
            </a:r>
            <a:endParaRPr lang="ru-RU" dirty="0"/>
          </a:p>
        </p:txBody>
      </p:sp>
      <p:sp>
        <p:nvSpPr>
          <p:cNvPr id="3" name="Объект 2"/>
          <p:cNvSpPr>
            <a:spLocks noGrp="1"/>
          </p:cNvSpPr>
          <p:nvPr>
            <p:ph idx="1"/>
          </p:nvPr>
        </p:nvSpPr>
        <p:spPr>
          <a:xfrm>
            <a:off x="1930401" y="3860801"/>
            <a:ext cx="9782628" cy="2278743"/>
          </a:xfrm>
        </p:spPr>
        <p:txBody>
          <a:bodyPr>
            <a:normAutofit/>
          </a:bodyPr>
          <a:lstStyle/>
          <a:p>
            <a:pPr marL="0" indent="0" algn="just">
              <a:buNone/>
            </a:pPr>
            <a:r>
              <a:rPr lang="ru-RU" dirty="0"/>
              <a:t>Старые Дороги впервые упоминаются в исторических источниках </a:t>
            </a:r>
            <a:r>
              <a:rPr lang="ru-RU" dirty="0" smtClean="0"/>
              <a:t>в </a:t>
            </a:r>
            <a:r>
              <a:rPr lang="ru-RU" dirty="0"/>
              <a:t>1524 </a:t>
            </a:r>
            <a:r>
              <a:rPr lang="ru-RU" dirty="0" smtClean="0"/>
              <a:t>году. </a:t>
            </a:r>
            <a:r>
              <a:rPr lang="ru-RU" dirty="0"/>
              <a:t>Первоначально это было небольшое </a:t>
            </a:r>
            <a:r>
              <a:rPr lang="ru-RU" dirty="0" smtClean="0"/>
              <a:t>село, </a:t>
            </a:r>
            <a:r>
              <a:rPr lang="ru-RU" dirty="0"/>
              <a:t>которое в середине </a:t>
            </a:r>
            <a:r>
              <a:rPr lang="en-US" dirty="0"/>
              <a:t>XVII </a:t>
            </a:r>
            <a:r>
              <a:rPr lang="ru-RU" dirty="0"/>
              <a:t>века насчитывало всего 95 домов. </a:t>
            </a:r>
            <a:r>
              <a:rPr lang="ru-RU" dirty="0" smtClean="0"/>
              <a:t>В </a:t>
            </a:r>
            <a:r>
              <a:rPr lang="ru-RU" dirty="0"/>
              <a:t>конце </a:t>
            </a:r>
            <a:r>
              <a:rPr lang="en-US" dirty="0"/>
              <a:t>XIX </a:t>
            </a:r>
            <a:r>
              <a:rPr lang="be-BY" dirty="0"/>
              <a:t>века, когда в Старых Дорогах появилась </a:t>
            </a:r>
            <a:r>
              <a:rPr lang="be-BY" dirty="0" smtClean="0"/>
              <a:t>железнодорожная </a:t>
            </a:r>
            <a:r>
              <a:rPr lang="be-BY" dirty="0"/>
              <a:t>станц</a:t>
            </a:r>
            <a:r>
              <a:rPr lang="ru-RU" dirty="0"/>
              <a:t>и</a:t>
            </a:r>
            <a:r>
              <a:rPr lang="be-BY" dirty="0"/>
              <a:t>я, </a:t>
            </a:r>
            <a:r>
              <a:rPr lang="be-BY" dirty="0" smtClean="0"/>
              <a:t>село </a:t>
            </a:r>
            <a:r>
              <a:rPr lang="be-BY" dirty="0"/>
              <a:t>стало быстро разрастаться и в начале </a:t>
            </a:r>
            <a:r>
              <a:rPr lang="en-US" dirty="0"/>
              <a:t>XX</a:t>
            </a:r>
            <a:r>
              <a:rPr lang="ru-RU" dirty="0"/>
              <a:t> века превратилось в местечко</a:t>
            </a:r>
            <a:r>
              <a:rPr lang="be-BY" dirty="0"/>
              <a:t>. В 1924 году был образован Стародорожский район, а в 1936 году Старые Дороги получили статус города.  Сейчас в городе проживает около 11 тысяч </a:t>
            </a:r>
            <a:r>
              <a:rPr lang="be-BY" dirty="0" smtClean="0"/>
              <a:t>жителей</a:t>
            </a:r>
            <a:r>
              <a:rPr lang="be-BY" dirty="0"/>
              <a:t>.</a:t>
            </a:r>
            <a:endParaRPr lang="ru-RU" dirty="0"/>
          </a:p>
          <a:p>
            <a:endParaRPr lang="ru-RU" dirty="0"/>
          </a:p>
        </p:txBody>
      </p:sp>
      <p:pic>
        <p:nvPicPr>
          <p:cNvPr id="4" name="Рисунок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783665" y="-2342879"/>
            <a:ext cx="2076100" cy="9554744"/>
          </a:xfrm>
          <a:prstGeom prst="rect">
            <a:avLst/>
          </a:prstGeom>
        </p:spPr>
      </p:pic>
    </p:spTree>
    <p:extLst>
      <p:ext uri="{BB962C8B-B14F-4D97-AF65-F5344CB8AC3E}">
        <p14:creationId xmlns:p14="http://schemas.microsoft.com/office/powerpoint/2010/main" val="425333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6247" y="335730"/>
            <a:ext cx="3505199" cy="976312"/>
          </a:xfrm>
        </p:spPr>
        <p:txBody>
          <a:bodyPr>
            <a:normAutofit fontScale="90000"/>
          </a:bodyPr>
          <a:lstStyle/>
          <a:p>
            <a:pPr algn="ctr"/>
            <a:r>
              <a:rPr lang="be-BY" b="1" dirty="0">
                <a:hlinkClick r:id="rId2"/>
              </a:rPr>
              <a:t>ГУ “Стародорожский историко-этнографический музей</a:t>
            </a:r>
            <a:r>
              <a:rPr lang="be-BY" b="1" dirty="0" smtClean="0">
                <a:hlinkClick r:id="rId2"/>
              </a:rPr>
              <a:t>”</a:t>
            </a:r>
            <a:endParaRPr lang="ru-RU" b="1" dirty="0"/>
          </a:p>
        </p:txBody>
      </p:sp>
      <p:pic>
        <p:nvPicPr>
          <p:cNvPr id="5" name="Объект 4"/>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9198107" y="3420652"/>
            <a:ext cx="2733394" cy="1924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107408" y="1396169"/>
            <a:ext cx="4938137" cy="5058890"/>
          </a:xfrm>
        </p:spPr>
        <p:txBody>
          <a:bodyPr>
            <a:normAutofit fontScale="92500" lnSpcReduction="10000"/>
          </a:bodyPr>
          <a:lstStyle/>
          <a:p>
            <a:pPr algn="just"/>
            <a:r>
              <a:rPr lang="be-BY" dirty="0" smtClean="0"/>
              <a:t>Историко-этнографический музей стал своего рода визитной карточкой Старых Дорог.  Уникальная и единственная в Республике Беларусь, постоянная экспозиция знакомит посетителя с историей развития дорог и почтовой службы, укладе жизни жителей Стародорожчины конца </a:t>
            </a:r>
            <a:r>
              <a:rPr lang="en-US" dirty="0" smtClean="0"/>
              <a:t>XIX </a:t>
            </a:r>
            <a:r>
              <a:rPr lang="ru-RU" dirty="0" smtClean="0"/>
              <a:t>– начала ХХ века</a:t>
            </a:r>
            <a:r>
              <a:rPr lang="be-BY" dirty="0" smtClean="0"/>
              <a:t>.</a:t>
            </a:r>
          </a:p>
          <a:p>
            <a:pPr algn="just"/>
            <a:r>
              <a:rPr lang="be-BY" dirty="0" smtClean="0"/>
              <a:t>Постоянная экспозиция музея представлена двумя залами. Первый зал – «История дорог и почтовой службы» – почтовая станцию начала ХХ века. Здесь воссозданы помещения почтмейстерской, кузницы и корчмы, документы, материалы и фотографии, рассказывающие об истории становления города Старые Дороги через призму истории дорожного сообщения.  </a:t>
            </a:r>
          </a:p>
          <a:p>
            <a:pPr algn="just"/>
            <a:r>
              <a:rPr lang="ru-RU" dirty="0" smtClean="0"/>
              <a:t>Вторая экспозиция – «Материальная и духовная культура белоруса-</a:t>
            </a:r>
            <a:r>
              <a:rPr lang="ru-RU" dirty="0" err="1" smtClean="0"/>
              <a:t>сакуна</a:t>
            </a:r>
            <a:r>
              <a:rPr lang="ru-RU" dirty="0" smtClean="0"/>
              <a:t> </a:t>
            </a:r>
            <a:r>
              <a:rPr lang="ru-RU" dirty="0" err="1" smtClean="0"/>
              <a:t>нач.ХХ</a:t>
            </a:r>
            <a:r>
              <a:rPr lang="ru-RU" dirty="0" smtClean="0"/>
              <a:t> века» - посвящена быту общины </a:t>
            </a:r>
            <a:r>
              <a:rPr lang="ru-RU" dirty="0" err="1" smtClean="0"/>
              <a:t>сакунов</a:t>
            </a:r>
            <a:r>
              <a:rPr lang="ru-RU" dirty="0" smtClean="0"/>
              <a:t>, проживавших на территории </a:t>
            </a:r>
            <a:r>
              <a:rPr lang="ru-RU" dirty="0" err="1" smtClean="0"/>
              <a:t>Стародорожчины</a:t>
            </a:r>
            <a:r>
              <a:rPr lang="ru-RU" dirty="0" smtClean="0"/>
              <a:t>.  Особую ценность представляют портреты историка-этнографа Исаака </a:t>
            </a:r>
            <a:r>
              <a:rPr lang="ru-RU" dirty="0" err="1" smtClean="0"/>
              <a:t>Сербова</a:t>
            </a:r>
            <a:r>
              <a:rPr lang="ru-RU" dirty="0" smtClean="0"/>
              <a:t>.</a:t>
            </a:r>
          </a:p>
          <a:p>
            <a:pPr algn="just"/>
            <a:r>
              <a:rPr lang="ru-RU" dirty="0" smtClean="0"/>
              <a:t>Помимо постоянной экспозиции, в выставочном зале музея проходят временные выставки разнообразной тематики. Ведется регулярная работа в сети Интернет по популяризации исторического и культурного достояния </a:t>
            </a:r>
            <a:r>
              <a:rPr lang="ru-RU" dirty="0" err="1" smtClean="0"/>
              <a:t>Стародорожчины</a:t>
            </a:r>
            <a:r>
              <a:rPr lang="ru-RU" dirty="0" smtClean="0"/>
              <a:t>.</a:t>
            </a:r>
            <a:endParaRPr lang="be-BY" dirty="0" smtClean="0"/>
          </a:p>
        </p:txBody>
      </p:sp>
      <p:pic>
        <p:nvPicPr>
          <p:cNvPr id="3" name="Рисунок 2"/>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Effect>
                      <a14:brightnessContrast bright="40000"/>
                    </a14:imgEffect>
                  </a14:imgLayer>
                </a14:imgProps>
              </a:ext>
              <a:ext uri="{28A0092B-C50C-407E-A947-70E740481C1C}">
                <a14:useLocalDpi xmlns:a14="http://schemas.microsoft.com/office/drawing/2010/main"/>
              </a:ext>
            </a:extLst>
          </a:blip>
          <a:srcRect/>
          <a:stretch/>
        </p:blipFill>
        <p:spPr>
          <a:xfrm>
            <a:off x="6195848" y="3266328"/>
            <a:ext cx="2659848" cy="2362986"/>
          </a:xfrm>
          <a:prstGeom prst="rect">
            <a:avLst/>
          </a:prstGeom>
          <a:ln>
            <a:noFill/>
          </a:ln>
          <a:effectLst>
            <a:softEdge rad="112500"/>
          </a:effectLst>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5154" y="5345535"/>
            <a:ext cx="1470765" cy="1470765"/>
          </a:xfrm>
          <a:prstGeom prst="rect">
            <a:avLst/>
          </a:prstGeom>
        </p:spPr>
      </p:pic>
      <p:pic>
        <p:nvPicPr>
          <p:cNvPr id="8" name="Рисунок 7"/>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50000"/>
                    </a14:imgEffect>
                    <a14:imgEffect>
                      <a14:brightnessContrast bright="40000"/>
                    </a14:imgEffect>
                  </a14:imgLayer>
                </a14:imgProps>
              </a:ext>
              <a:ext uri="{28A0092B-C50C-407E-A947-70E740481C1C}">
                <a14:useLocalDpi xmlns:a14="http://schemas.microsoft.com/office/drawing/2010/main"/>
              </a:ext>
            </a:extLst>
          </a:blip>
          <a:srcRect/>
          <a:stretch/>
        </p:blipFill>
        <p:spPr>
          <a:xfrm>
            <a:off x="9426030" y="258996"/>
            <a:ext cx="2538247" cy="2869765"/>
          </a:xfrm>
          <a:prstGeom prst="rect">
            <a:avLst/>
          </a:prstGeom>
          <a:ln>
            <a:noFill/>
          </a:ln>
          <a:effectLst>
            <a:softEdge rad="112500"/>
          </a:effectLst>
        </p:spPr>
      </p:pic>
      <p:pic>
        <p:nvPicPr>
          <p:cNvPr id="9" name="Рисунок 8"/>
          <p:cNvPicPr>
            <a:picLocks noChangeAspect="1"/>
          </p:cNvPicPr>
          <p:nvPr/>
        </p:nvPicPr>
        <p:blipFill rotWithShape="1">
          <a:blip r:embed="rId10" cstate="screen">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6195848" y="565729"/>
            <a:ext cx="3072048" cy="2304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rcRect/>
          <a:stretch/>
        </p:blipFill>
        <p:spPr>
          <a:xfrm>
            <a:off x="8379124" y="2144110"/>
            <a:ext cx="1382346" cy="1781504"/>
          </a:xfrm>
          <a:prstGeom prst="rect">
            <a:avLst/>
          </a:prstGeom>
          <a:ln>
            <a:noFill/>
          </a:ln>
          <a:effectLst>
            <a:softEdge rad="112500"/>
          </a:effectLst>
        </p:spPr>
      </p:pic>
    </p:spTree>
    <p:extLst>
      <p:ext uri="{BB962C8B-B14F-4D97-AF65-F5344CB8AC3E}">
        <p14:creationId xmlns:p14="http://schemas.microsoft.com/office/powerpoint/2010/main" val="205718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5048" y="301938"/>
            <a:ext cx="3505199" cy="976312"/>
          </a:xfrm>
        </p:spPr>
        <p:txBody>
          <a:bodyPr/>
          <a:lstStyle/>
          <a:p>
            <a:pPr algn="ctr"/>
            <a:r>
              <a:rPr lang="be-BY" b="1" dirty="0" smtClean="0">
                <a:hlinkClick r:id="rId2"/>
              </a:rPr>
              <a:t>Белорусы-сакуны</a:t>
            </a:r>
            <a:endParaRPr lang="ru-RU" b="1" dirty="0"/>
          </a:p>
        </p:txBody>
      </p:sp>
      <p:pic>
        <p:nvPicPr>
          <p:cNvPr id="5" name="Объект 4"/>
          <p:cNvPicPr>
            <a:picLocks noGrp="1" noChangeAspect="1"/>
          </p:cNvPicPr>
          <p:nvPr>
            <p:ph idx="1"/>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792922" y="3207657"/>
            <a:ext cx="4581660" cy="2944823"/>
          </a:xfrm>
          <a:prstGeom prst="rect">
            <a:avLst/>
          </a:prstGeom>
          <a:ln>
            <a:noFill/>
          </a:ln>
          <a:effectLst>
            <a:softEdge rad="112500"/>
          </a:effectLst>
        </p:spPr>
      </p:pic>
      <p:sp>
        <p:nvSpPr>
          <p:cNvPr id="4" name="Текст 3"/>
          <p:cNvSpPr>
            <a:spLocks noGrp="1"/>
          </p:cNvSpPr>
          <p:nvPr>
            <p:ph type="body" sz="half" idx="2"/>
          </p:nvPr>
        </p:nvSpPr>
        <p:spPr>
          <a:xfrm>
            <a:off x="1685027" y="1314834"/>
            <a:ext cx="5022375" cy="4262436"/>
          </a:xfrm>
        </p:spPr>
        <p:txBody>
          <a:bodyPr>
            <a:normAutofit/>
          </a:bodyPr>
          <a:lstStyle/>
          <a:p>
            <a:pPr algn="just"/>
            <a:r>
              <a:rPr lang="ru-RU" dirty="0" err="1"/>
              <a:t>Сакуны</a:t>
            </a:r>
            <a:r>
              <a:rPr lang="ru-RU" dirty="0"/>
              <a:t> - самобытная группа </a:t>
            </a:r>
            <a:r>
              <a:rPr lang="ru-RU" dirty="0" smtClean="0"/>
              <a:t>белорусов. Потомки </a:t>
            </a:r>
            <a:r>
              <a:rPr lang="be-BY" dirty="0" smtClean="0"/>
              <a:t>племени </a:t>
            </a:r>
            <a:r>
              <a:rPr lang="be-BY" dirty="0"/>
              <a:t>дреговичей</a:t>
            </a:r>
            <a:r>
              <a:rPr lang="be-BY" dirty="0" smtClean="0"/>
              <a:t>, которые проживали на </a:t>
            </a:r>
            <a:r>
              <a:rPr lang="be-BY" dirty="0"/>
              <a:t>территории Стародорожского и частично Осиповичского районов. Широкой общественности они стали известны после </a:t>
            </a:r>
            <a:r>
              <a:rPr lang="be-BY" dirty="0" smtClean="0"/>
              <a:t>исследований российского этнографа </a:t>
            </a:r>
            <a:r>
              <a:rPr lang="be-BY" dirty="0"/>
              <a:t>И.А. </a:t>
            </a:r>
            <a:r>
              <a:rPr lang="be-BY" dirty="0" smtClean="0"/>
              <a:t>Сербова </a:t>
            </a:r>
            <a:r>
              <a:rPr lang="be-BY" dirty="0"/>
              <a:t>в начале </a:t>
            </a:r>
            <a:r>
              <a:rPr lang="en-US" dirty="0"/>
              <a:t>XX </a:t>
            </a:r>
            <a:r>
              <a:rPr lang="ru-RU" dirty="0"/>
              <a:t>века</a:t>
            </a:r>
            <a:r>
              <a:rPr lang="ru-RU" dirty="0" smtClean="0"/>
              <a:t>. Племени </a:t>
            </a:r>
            <a:r>
              <a:rPr lang="ru-RU" dirty="0" err="1" smtClean="0"/>
              <a:t>сакунов</a:t>
            </a:r>
            <a:r>
              <a:rPr lang="ru-RU" dirty="0" smtClean="0"/>
              <a:t> ученый посвятил целую книгу «Белорусы-</a:t>
            </a:r>
            <a:r>
              <a:rPr lang="ru-RU" dirty="0" err="1" smtClean="0"/>
              <a:t>сакуны</a:t>
            </a:r>
            <a:r>
              <a:rPr lang="ru-RU" dirty="0" smtClean="0"/>
              <a:t>. </a:t>
            </a:r>
            <a:r>
              <a:rPr lang="ru-RU" dirty="0"/>
              <a:t>Краткий этнографический </a:t>
            </a:r>
            <a:r>
              <a:rPr lang="ru-RU" dirty="0" smtClean="0"/>
              <a:t>очерк». </a:t>
            </a:r>
            <a:r>
              <a:rPr lang="ru-RU" dirty="0"/>
              <a:t>Свое название они получили из-за особого произношения глаголов: слова, которые в белорусском языке оканчивались на «</a:t>
            </a:r>
            <a:r>
              <a:rPr lang="ru-RU" dirty="0" err="1"/>
              <a:t>ся</a:t>
            </a:r>
            <a:r>
              <a:rPr lang="ru-RU" dirty="0"/>
              <a:t>» они оканчивали на «</a:t>
            </a:r>
            <a:r>
              <a:rPr lang="ru-RU" dirty="0" err="1"/>
              <a:t>са</a:t>
            </a:r>
            <a:r>
              <a:rPr lang="ru-RU" dirty="0"/>
              <a:t>» - </a:t>
            </a:r>
            <a:r>
              <a:rPr lang="be-BY" dirty="0"/>
              <a:t>“наеўса”, “напіўса”, “прачніса” </a:t>
            </a:r>
            <a:r>
              <a:rPr lang="ru-RU" dirty="0"/>
              <a:t>и т.д. Численность </a:t>
            </a:r>
            <a:r>
              <a:rPr lang="ru-RU" dirty="0" err="1"/>
              <a:t>сакунов</a:t>
            </a:r>
            <a:r>
              <a:rPr lang="ru-RU" dirty="0"/>
              <a:t> в 1915 году составляла около 10 тыс. человек.  </a:t>
            </a:r>
            <a:r>
              <a:rPr lang="ru-RU" dirty="0" smtClean="0"/>
              <a:t>		</a:t>
            </a:r>
            <a:endParaRPr lang="ru-RU" dirty="0"/>
          </a:p>
        </p:txBody>
      </p:sp>
      <p:pic>
        <p:nvPicPr>
          <p:cNvPr id="3" name="Рисунок 2"/>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7439891" y="512618"/>
            <a:ext cx="4193742" cy="2833584"/>
          </a:xfrm>
          <a:prstGeom prst="rect">
            <a:avLst/>
          </a:prstGeom>
          <a:ln>
            <a:noFill/>
          </a:ln>
          <a:effectLst>
            <a:softEdge rad="112500"/>
          </a:effectLst>
        </p:spPr>
      </p:pic>
    </p:spTree>
    <p:extLst>
      <p:ext uri="{BB962C8B-B14F-4D97-AF65-F5344CB8AC3E}">
        <p14:creationId xmlns:p14="http://schemas.microsoft.com/office/powerpoint/2010/main" val="1391436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2901</TotalTime>
  <Words>2040</Words>
  <Application>Microsoft Office PowerPoint</Application>
  <PresentationFormat>Произвольный</PresentationFormat>
  <Paragraphs>86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Легкий дым</vt:lpstr>
      <vt:lpstr>Стародорожский район</vt:lpstr>
      <vt:lpstr>Презентация PowerPoint</vt:lpstr>
      <vt:lpstr>Почему стоит посетить  город Старые Дороги?</vt:lpstr>
      <vt:lpstr>Символика города Старые Дороги</vt:lpstr>
      <vt:lpstr>Гимн города Старые Дороги</vt:lpstr>
      <vt:lpstr>История Стародорожского района</vt:lpstr>
      <vt:lpstr>История города Старые Дороги</vt:lpstr>
      <vt:lpstr>ГУ “Стародорожский историко-этнографический музей”</vt:lpstr>
      <vt:lpstr>Белорусы-сакуны</vt:lpstr>
      <vt:lpstr>Ткачество – мост от предков  к будущим поколениям</vt:lpstr>
      <vt:lpstr>ГУК “Стародорожский центр ремесел”</vt:lpstr>
      <vt:lpstr>«Рухаўскія дываны»</vt:lpstr>
      <vt:lpstr>Исторические здания и достопримечательности</vt:lpstr>
      <vt:lpstr>Железная дорога</vt:lpstr>
      <vt:lpstr>Водонапорная башня</vt:lpstr>
      <vt:lpstr>Храм святителя Николая Чудотворца</vt:lpstr>
      <vt:lpstr>Республиканский биологический заказник «Фаличский Мох»</vt:lpstr>
      <vt:lpstr>Презентация PowerPoint</vt:lpstr>
      <vt:lpstr>Событийный туризм</vt:lpstr>
      <vt:lpstr>Областной фестиваль «Матчыны кросны»</vt:lpstr>
      <vt:lpstr>“Языльская десятка”</vt:lpstr>
      <vt:lpstr>7 чудес Стародорожчины</vt:lpstr>
      <vt:lpstr>Проща</vt:lpstr>
      <vt:lpstr>Мир-гора</vt:lpstr>
      <vt:lpstr>Камень-валун</vt:lpstr>
      <vt:lpstr>Камень-следовик</vt:lpstr>
      <vt:lpstr>Валун в форме креста</vt:lpstr>
      <vt:lpstr>Свято-Георгиевская церковь </vt:lpstr>
      <vt:lpstr>Озеро “Скачальское”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Стародорожский район</dc:title>
  <dc:creator>Пользователь</dc:creator>
  <cp:lastModifiedBy>МУЗЕЙ</cp:lastModifiedBy>
  <cp:revision>288</cp:revision>
  <dcterms:created xsi:type="dcterms:W3CDTF">2021-01-27T09:06:16Z</dcterms:created>
  <dcterms:modified xsi:type="dcterms:W3CDTF">2021-03-03T05:50:12Z</dcterms:modified>
</cp:coreProperties>
</file>